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8" r:id="rId3"/>
    <p:sldId id="257" r:id="rId4"/>
    <p:sldId id="268" r:id="rId5"/>
    <p:sldId id="282" r:id="rId6"/>
    <p:sldId id="265" r:id="rId7"/>
    <p:sldId id="261" r:id="rId8"/>
    <p:sldId id="259" r:id="rId9"/>
    <p:sldId id="260" r:id="rId10"/>
    <p:sldId id="273" r:id="rId11"/>
    <p:sldId id="269" r:id="rId12"/>
    <p:sldId id="283" r:id="rId13"/>
    <p:sldId id="284" r:id="rId14"/>
    <p:sldId id="285" r:id="rId15"/>
    <p:sldId id="286" r:id="rId16"/>
    <p:sldId id="287" r:id="rId17"/>
    <p:sldId id="262" r:id="rId18"/>
    <p:sldId id="280" r:id="rId19"/>
  </p:sldIdLst>
  <p:sldSz cx="18288000" cy="10287000"/>
  <p:notesSz cx="6858000" cy="9144000"/>
  <p:embeddedFontLs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autoAdjust="0"/>
    <p:restoredTop sz="94561" autoAdjust="0"/>
  </p:normalViewPr>
  <p:slideViewPr>
    <p:cSldViewPr>
      <p:cViewPr varScale="1">
        <p:scale>
          <a:sx n="50" d="100"/>
          <a:sy n="50" d="100"/>
        </p:scale>
        <p:origin x="420"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4C9E2-DDBC-4DDA-9388-F88B42510260}" type="datetimeFigureOut">
              <a:rPr lang="en-IN" smtClean="0"/>
              <a:t>23-02-2023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AEB8C-AFCC-42AB-BF0F-BFF754AE7C5E}" type="slidenum">
              <a:rPr lang="en-IN" smtClean="0"/>
              <a:t>‹#›</a:t>
            </a:fld>
            <a:endParaRPr lang="en-IN"/>
          </a:p>
        </p:txBody>
      </p:sp>
    </p:spTree>
    <p:extLst>
      <p:ext uri="{BB962C8B-B14F-4D97-AF65-F5344CB8AC3E}">
        <p14:creationId xmlns:p14="http://schemas.microsoft.com/office/powerpoint/2010/main" val="1034436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8AEB8C-AFCC-42AB-BF0F-BFF754AE7C5E}" type="slidenum">
              <a:rPr lang="en-IN" smtClean="0"/>
              <a:t>6</a:t>
            </a:fld>
            <a:endParaRPr lang="en-IN"/>
          </a:p>
        </p:txBody>
      </p:sp>
    </p:spTree>
    <p:extLst>
      <p:ext uri="{BB962C8B-B14F-4D97-AF65-F5344CB8AC3E}">
        <p14:creationId xmlns:p14="http://schemas.microsoft.com/office/powerpoint/2010/main" val="400143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21" t="8474" r="3225" b="35460"/>
          <a:stretch>
            <a:fillRect/>
          </a:stretch>
        </p:blipFill>
        <p:spPr>
          <a:xfrm>
            <a:off x="9525" y="0"/>
            <a:ext cx="18288000" cy="10287000"/>
          </a:xfrm>
          <a:prstGeom prst="rect">
            <a:avLst/>
          </a:prstGeom>
        </p:spPr>
      </p:pic>
      <p:grpSp>
        <p:nvGrpSpPr>
          <p:cNvPr id="3" name="Group 3"/>
          <p:cNvGrpSpPr/>
          <p:nvPr/>
        </p:nvGrpSpPr>
        <p:grpSpPr>
          <a:xfrm>
            <a:off x="10597377" y="3625034"/>
            <a:ext cx="7690623" cy="615893"/>
            <a:chOff x="0" y="0"/>
            <a:chExt cx="2058649" cy="162211"/>
          </a:xfrm>
        </p:grpSpPr>
        <p:sp>
          <p:nvSpPr>
            <p:cNvPr id="4" name="Freeform 4"/>
            <p:cNvSpPr/>
            <p:nvPr/>
          </p:nvSpPr>
          <p:spPr>
            <a:xfrm>
              <a:off x="0" y="0"/>
              <a:ext cx="2058649" cy="162211"/>
            </a:xfrm>
            <a:custGeom>
              <a:avLst/>
              <a:gdLst/>
              <a:ahLst/>
              <a:cxnLst/>
              <a:rect l="l" t="t" r="r" b="b"/>
              <a:pathLst>
                <a:path w="2058649" h="162211">
                  <a:moveTo>
                    <a:pt x="0" y="0"/>
                  </a:moveTo>
                  <a:lnTo>
                    <a:pt x="2058649" y="0"/>
                  </a:lnTo>
                  <a:lnTo>
                    <a:pt x="2058649" y="162211"/>
                  </a:lnTo>
                  <a:lnTo>
                    <a:pt x="0" y="162211"/>
                  </a:lnTo>
                  <a:close/>
                </a:path>
              </a:pathLst>
            </a:custGeom>
            <a:solidFill>
              <a:srgbClr val="FFFFFF"/>
            </a:solidFill>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Box 5"/>
            <p:cNvSpPr txBox="1"/>
            <p:nvPr/>
          </p:nvSpPr>
          <p:spPr>
            <a:xfrm>
              <a:off x="0" y="0"/>
              <a:ext cx="2025514"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Times New Roman" panose="02020603050405020304" pitchFamily="18" charset="0"/>
                  <a:cs typeface="Times New Roman" panose="02020603050405020304" pitchFamily="18" charset="0"/>
                </a:rPr>
                <a:t>PS-II | REVIEW-II | GB3</a:t>
              </a:r>
            </a:p>
          </p:txBody>
        </p:sp>
      </p:grpSp>
      <p:grpSp>
        <p:nvGrpSpPr>
          <p:cNvPr id="6" name="Group 6"/>
          <p:cNvGrpSpPr/>
          <p:nvPr/>
        </p:nvGrpSpPr>
        <p:grpSpPr>
          <a:xfrm>
            <a:off x="-1" y="3625034"/>
            <a:ext cx="2233555" cy="596049"/>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
        <p:nvSpPr>
          <p:cNvPr id="15" name="TextBox 15"/>
          <p:cNvSpPr txBox="1"/>
          <p:nvPr/>
        </p:nvSpPr>
        <p:spPr>
          <a:xfrm>
            <a:off x="-2057401" y="3401280"/>
            <a:ext cx="20221617" cy="2769989"/>
          </a:xfrm>
          <a:prstGeom prst="rect">
            <a:avLst/>
          </a:prstGeom>
        </p:spPr>
        <p:txBody>
          <a:bodyPr wrap="square" lIns="0" tIns="0" rIns="0" bIns="0" rtlCol="0" anchor="t">
            <a:spAutoFit/>
          </a:bodyPr>
          <a:lstStyle/>
          <a:p>
            <a:pPr algn="r"/>
            <a:endParaRPr lang="en-IN" sz="6000" b="0" i="0" u="none" strike="noStrike" baseline="0" dirty="0">
              <a:solidFill>
                <a:srgbClr val="000000"/>
              </a:solidFill>
              <a:latin typeface="Times New Roman" panose="02020603050405020304" pitchFamily="18" charset="0"/>
              <a:cs typeface="Times New Roman" panose="02020603050405020304" pitchFamily="18" charset="0"/>
            </a:endParaRPr>
          </a:p>
          <a:p>
            <a:pPr algn="r"/>
            <a:r>
              <a:rPr lang="en-US" sz="60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6000" b="1" i="0" u="none" strike="noStrike" baseline="0" dirty="0">
                <a:solidFill>
                  <a:srgbClr val="000000"/>
                </a:solidFill>
                <a:highlight>
                  <a:srgbClr val="FFFF00"/>
                </a:highlight>
                <a:latin typeface="Times New Roman" panose="02020603050405020304" pitchFamily="18" charset="0"/>
                <a:cs typeface="Times New Roman" panose="02020603050405020304" pitchFamily="18" charset="0"/>
              </a:rPr>
              <a:t>REA</a:t>
            </a:r>
            <a:r>
              <a:rPr lang="en-US" sz="6000" b="1" i="0" u="none" strike="noStrike" baseline="0" dirty="0">
                <a:solidFill>
                  <a:srgbClr val="000000"/>
                </a:solidFill>
                <a:latin typeface="Times New Roman" panose="02020603050405020304" pitchFamily="18" charset="0"/>
                <a:cs typeface="Times New Roman" panose="02020603050405020304" pitchFamily="18" charset="0"/>
              </a:rPr>
              <a:t>L ESTATE PRICE PREDICTION USING </a:t>
            </a:r>
            <a:r>
              <a:rPr lang="en-US" sz="6000" b="1" i="0" u="none" strike="noStrike" baseline="0" dirty="0">
                <a:solidFill>
                  <a:srgbClr val="000000"/>
                </a:solidFill>
                <a:highlight>
                  <a:srgbClr val="FFFF00"/>
                </a:highlight>
                <a:latin typeface="Times New Roman" panose="02020603050405020304" pitchFamily="18" charset="0"/>
                <a:cs typeface="Times New Roman" panose="02020603050405020304" pitchFamily="18" charset="0"/>
              </a:rPr>
              <a:t>DEVEL</a:t>
            </a:r>
            <a:r>
              <a:rPr lang="en-US" sz="6000" b="1" i="0" u="none" strike="noStrike" baseline="0" dirty="0">
                <a:solidFill>
                  <a:srgbClr val="000000"/>
                </a:solidFill>
                <a:latin typeface="Times New Roman" panose="02020603050405020304" pitchFamily="18" charset="0"/>
                <a:cs typeface="Times New Roman" panose="02020603050405020304" pitchFamily="18" charset="0"/>
              </a:rPr>
              <a:t>OPMENT OF “THINKING” COMPUTERS </a:t>
            </a:r>
            <a:endParaRPr lang="en-US" sz="6000" u="none" dirty="0">
              <a:solidFill>
                <a:srgbClr val="12222B"/>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1" y="6065917"/>
            <a:ext cx="2233556" cy="596049"/>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10578326" y="4835329"/>
            <a:ext cx="7709674" cy="19975516"/>
            <a:chOff x="-5289" y="-57150"/>
            <a:chExt cx="2140361" cy="869950"/>
          </a:xfrm>
        </p:grpSpPr>
        <p:sp>
          <p:nvSpPr>
            <p:cNvPr id="13" name="Freeform 13"/>
            <p:cNvSpPr/>
            <p:nvPr/>
          </p:nvSpPr>
          <p:spPr>
            <a:xfrm>
              <a:off x="-5289" y="22402"/>
              <a:ext cx="2140361" cy="108440"/>
            </a:xfrm>
            <a:custGeom>
              <a:avLst/>
              <a:gdLst/>
              <a:ahLst/>
              <a:cxnLst/>
              <a:rect l="l" t="t" r="r" b="b"/>
              <a:pathLst>
                <a:path w="2135072" h="135474">
                  <a:moveTo>
                    <a:pt x="0" y="0"/>
                  </a:moveTo>
                  <a:lnTo>
                    <a:pt x="2135072" y="0"/>
                  </a:lnTo>
                  <a:lnTo>
                    <a:pt x="2135072" y="135474"/>
                  </a:lnTo>
                  <a:lnTo>
                    <a:pt x="0" y="135474"/>
                  </a:lnTo>
                  <a:close/>
                </a:path>
              </a:pathLst>
            </a:custGeom>
            <a:noFill/>
          </p:spPr>
          <p:txBody>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GUIDED BY:</a:t>
              </a:r>
            </a:p>
            <a:p>
              <a:pPr algn="just"/>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PROF. DHANASHREE PATIL</a:t>
              </a:r>
            </a:p>
            <a:p>
              <a:pPr algn="just"/>
              <a:r>
                <a:rPr lang="en-US" sz="18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PCCoE</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COMPUTER DEPARTMENT</a:t>
              </a: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b="1" i="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GROUP MEMBERS:</a:t>
              </a:r>
            </a:p>
            <a:p>
              <a:r>
                <a:rPr lang="en-US" b="1" dirty="0">
                  <a:latin typeface="Times New Roman" panose="02020603050405020304" pitchFamily="18" charset="0"/>
                  <a:cs typeface="Times New Roman" panose="02020603050405020304" pitchFamily="18" charset="0"/>
                </a:rPr>
                <a:t>                                                                         HARSH LAD</a:t>
              </a:r>
              <a:r>
                <a:rPr lang="en-IN" b="1" dirty="0">
                  <a:latin typeface="Times New Roman" panose="02020603050405020304" pitchFamily="18" charset="0"/>
                  <a:cs typeface="Times New Roman" panose="02020603050405020304" pitchFamily="18" charset="0"/>
                </a:rPr>
                <a:t> [BECOB225]</a:t>
              </a:r>
            </a:p>
            <a:p>
              <a:r>
                <a:rPr lang="en-IN" b="1" dirty="0">
                  <a:latin typeface="Times New Roman" panose="02020603050405020304" pitchFamily="18" charset="0"/>
                  <a:cs typeface="Times New Roman" panose="02020603050405020304" pitchFamily="18" charset="0"/>
                </a:rPr>
                <a:t>                                                                         SANGRAM MORE [BECOB237]</a:t>
              </a:r>
            </a:p>
            <a:p>
              <a:r>
                <a:rPr lang="en-IN" b="1" dirty="0">
                  <a:latin typeface="Times New Roman" panose="02020603050405020304" pitchFamily="18" charset="0"/>
                  <a:cs typeface="Times New Roman" panose="02020603050405020304" pitchFamily="18" charset="0"/>
                </a:rPr>
                <a:t>                                                                         KUNAL MOTE [BECOB238]</a:t>
              </a:r>
            </a:p>
            <a:p>
              <a:r>
                <a:rPr lang="en-IN" b="1" dirty="0">
                  <a:latin typeface="Times New Roman" panose="02020603050405020304" pitchFamily="18" charset="0"/>
                  <a:cs typeface="Times New Roman" panose="02020603050405020304" pitchFamily="18" charset="0"/>
                </a:rPr>
                <a:t>                                                                         OWAIS MIRZA [BECOB253]</a:t>
              </a:r>
              <a:endParaRPr lang="en-US" b="1" dirty="0">
                <a:latin typeface="Times New Roman" panose="02020603050405020304" pitchFamily="18" charset="0"/>
                <a:cs typeface="Times New Roman" panose="02020603050405020304" pitchFamily="18" charset="0"/>
              </a:endParaRPr>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16" name="AutoShape 2" descr="PCCOE LOGO">
            <a:extLst>
              <a:ext uri="{FF2B5EF4-FFF2-40B4-BE49-F238E27FC236}">
                <a16:creationId xmlns:a16="http://schemas.microsoft.com/office/drawing/2014/main" id="{5554FCC8-87D0-6905-B5A6-FD1203CB45CD}"/>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sp>
        <p:nvSpPr>
          <p:cNvPr id="17" name="AutoShape 4" descr="PCCOE LOGO">
            <a:extLst>
              <a:ext uri="{FF2B5EF4-FFF2-40B4-BE49-F238E27FC236}">
                <a16:creationId xmlns:a16="http://schemas.microsoft.com/office/drawing/2014/main" id="{E3F49F19-5B7C-D5B1-40FA-23D183AECFB6}"/>
              </a:ext>
            </a:extLst>
          </p:cNvPr>
          <p:cNvSpPr>
            <a:spLocks noChangeAspect="1" noChangeArrowheads="1"/>
          </p:cNvSpPr>
          <p:nvPr/>
        </p:nvSpPr>
        <p:spPr bwMode="auto">
          <a:xfrm rot="5400000">
            <a:off x="9144000" y="1943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sp>
        <p:nvSpPr>
          <p:cNvPr id="21" name="Freeform 13">
            <a:extLst>
              <a:ext uri="{FF2B5EF4-FFF2-40B4-BE49-F238E27FC236}">
                <a16:creationId xmlns:a16="http://schemas.microsoft.com/office/drawing/2014/main" id="{556B41D5-4991-DD28-FE09-E6A5108115FA}"/>
              </a:ext>
            </a:extLst>
          </p:cNvPr>
          <p:cNvSpPr/>
          <p:nvPr/>
        </p:nvSpPr>
        <p:spPr>
          <a:xfrm>
            <a:off x="10587852" y="6065916"/>
            <a:ext cx="7690623" cy="596050"/>
          </a:xfrm>
          <a:custGeom>
            <a:avLst/>
            <a:gdLst/>
            <a:ahLst/>
            <a:cxnLst/>
            <a:rect l="l" t="t" r="r" b="b"/>
            <a:pathLst>
              <a:path w="2135072" h="135474">
                <a:moveTo>
                  <a:pt x="0" y="0"/>
                </a:moveTo>
                <a:lnTo>
                  <a:pt x="2135072" y="0"/>
                </a:lnTo>
                <a:lnTo>
                  <a:pt x="2135072" y="135474"/>
                </a:lnTo>
                <a:lnTo>
                  <a:pt x="0" y="135474"/>
                </a:lnTo>
                <a:close/>
              </a:path>
            </a:pathLst>
          </a:custGeom>
          <a:solidFill>
            <a:srgbClr val="7ED8FD"/>
          </a:solidFill>
        </p:spPr>
        <p:txBody>
          <a:bodyPr/>
          <a:lstStyle/>
          <a:p>
            <a:pPr algn="just"/>
            <a:endParaRPr lang="en-US"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983250"/>
            <a:ext cx="3364925" cy="303750"/>
            <a:chOff x="0" y="0"/>
            <a:chExt cx="886235" cy="80000"/>
          </a:xfrm>
        </p:grpSpPr>
        <p:sp>
          <p:nvSpPr>
            <p:cNvPr id="3" name="Freeform 3"/>
            <p:cNvSpPr/>
            <p:nvPr/>
          </p:nvSpPr>
          <p:spPr>
            <a:xfrm>
              <a:off x="0" y="0"/>
              <a:ext cx="886235" cy="80000"/>
            </a:xfrm>
            <a:custGeom>
              <a:avLst/>
              <a:gdLst/>
              <a:ahLst/>
              <a:cxnLst/>
              <a:rect l="l" t="t" r="r" b="b"/>
              <a:pathLst>
                <a:path w="886235" h="80000">
                  <a:moveTo>
                    <a:pt x="0" y="0"/>
                  </a:moveTo>
                  <a:lnTo>
                    <a:pt x="886235" y="0"/>
                  </a:lnTo>
                  <a:lnTo>
                    <a:pt x="886235" y="80000"/>
                  </a:lnTo>
                  <a:lnTo>
                    <a:pt x="0" y="80000"/>
                  </a:lnTo>
                  <a:close/>
                </a:path>
              </a:pathLst>
            </a:custGeom>
            <a:solidFill>
              <a:srgbClr val="7ED8F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5317258" y="9983250"/>
            <a:ext cx="3364925" cy="303750"/>
            <a:chOff x="0" y="0"/>
            <a:chExt cx="886235" cy="80000"/>
          </a:xfrm>
        </p:grpSpPr>
        <p:sp>
          <p:nvSpPr>
            <p:cNvPr id="6" name="Freeform 6"/>
            <p:cNvSpPr/>
            <p:nvPr/>
          </p:nvSpPr>
          <p:spPr>
            <a:xfrm>
              <a:off x="0" y="0"/>
              <a:ext cx="886235" cy="80000"/>
            </a:xfrm>
            <a:custGeom>
              <a:avLst/>
              <a:gdLst/>
              <a:ahLst/>
              <a:cxnLst/>
              <a:rect l="l" t="t" r="r" b="b"/>
              <a:pathLst>
                <a:path w="886235" h="80000">
                  <a:moveTo>
                    <a:pt x="0" y="0"/>
                  </a:moveTo>
                  <a:lnTo>
                    <a:pt x="886235" y="0"/>
                  </a:lnTo>
                  <a:lnTo>
                    <a:pt x="886235" y="80000"/>
                  </a:lnTo>
                  <a:lnTo>
                    <a:pt x="0" y="80000"/>
                  </a:lnTo>
                  <a:close/>
                </a:path>
              </a:pathLst>
            </a:custGeom>
            <a:solidFill>
              <a:srgbClr val="00C282"/>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9606108" y="9983250"/>
            <a:ext cx="3364925" cy="303750"/>
            <a:chOff x="0" y="0"/>
            <a:chExt cx="886235" cy="80000"/>
          </a:xfrm>
        </p:grpSpPr>
        <p:sp>
          <p:nvSpPr>
            <p:cNvPr id="9" name="Freeform 9"/>
            <p:cNvSpPr/>
            <p:nvPr/>
          </p:nvSpPr>
          <p:spPr>
            <a:xfrm>
              <a:off x="0" y="0"/>
              <a:ext cx="886235" cy="80000"/>
            </a:xfrm>
            <a:custGeom>
              <a:avLst/>
              <a:gdLst/>
              <a:ahLst/>
              <a:cxnLst/>
              <a:rect l="l" t="t" r="r" b="b"/>
              <a:pathLst>
                <a:path w="886235" h="80000">
                  <a:moveTo>
                    <a:pt x="0" y="0"/>
                  </a:moveTo>
                  <a:lnTo>
                    <a:pt x="886235" y="0"/>
                  </a:lnTo>
                  <a:lnTo>
                    <a:pt x="886235" y="80000"/>
                  </a:lnTo>
                  <a:lnTo>
                    <a:pt x="0" y="80000"/>
                  </a:lnTo>
                  <a:close/>
                </a:path>
              </a:pathLst>
            </a:custGeom>
            <a:solidFill>
              <a:srgbClr val="1885F1"/>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13894958" y="9983250"/>
            <a:ext cx="3364925" cy="303750"/>
            <a:chOff x="0" y="0"/>
            <a:chExt cx="886235" cy="80000"/>
          </a:xfrm>
        </p:grpSpPr>
        <p:sp>
          <p:nvSpPr>
            <p:cNvPr id="12" name="Freeform 12"/>
            <p:cNvSpPr/>
            <p:nvPr/>
          </p:nvSpPr>
          <p:spPr>
            <a:xfrm>
              <a:off x="0" y="0"/>
              <a:ext cx="886235" cy="80000"/>
            </a:xfrm>
            <a:custGeom>
              <a:avLst/>
              <a:gdLst/>
              <a:ahLst/>
              <a:cxnLst/>
              <a:rect l="l" t="t" r="r" b="b"/>
              <a:pathLst>
                <a:path w="886235" h="80000">
                  <a:moveTo>
                    <a:pt x="0" y="0"/>
                  </a:moveTo>
                  <a:lnTo>
                    <a:pt x="886235" y="0"/>
                  </a:lnTo>
                  <a:lnTo>
                    <a:pt x="886235" y="80000"/>
                  </a:lnTo>
                  <a:lnTo>
                    <a:pt x="0" y="80000"/>
                  </a:lnTo>
                  <a:close/>
                </a:path>
              </a:pathLst>
            </a:custGeom>
            <a:solidFill>
              <a:srgbClr val="2A4D7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1028700" y="1325579"/>
            <a:ext cx="16230600" cy="749267"/>
          </a:xfrm>
          <a:prstGeom prst="rect">
            <a:avLst/>
          </a:prstGeom>
        </p:spPr>
        <p:txBody>
          <a:bodyPr lIns="0" tIns="0" rIns="0" bIns="0" rtlCol="0" anchor="t">
            <a:spAutoFit/>
          </a:bodyPr>
          <a:lstStyle/>
          <a:p>
            <a:pPr marL="0" lvl="0" indent="0" algn="ctr">
              <a:lnSpc>
                <a:spcPts val="5800"/>
              </a:lnSpc>
              <a:spcBef>
                <a:spcPct val="0"/>
              </a:spcBef>
            </a:pPr>
            <a:r>
              <a:rPr lang="en-US" sz="5000" b="1" u="none" dirty="0">
                <a:solidFill>
                  <a:srgbClr val="12222B"/>
                </a:solidFill>
                <a:latin typeface="Times New Roman" panose="02020603050405020304" pitchFamily="18" charset="0"/>
                <a:cs typeface="Times New Roman" panose="02020603050405020304" pitchFamily="18" charset="0"/>
              </a:rPr>
              <a:t>TOOLS &amp; TECHNOLOGIES</a:t>
            </a:r>
          </a:p>
        </p:txBody>
      </p:sp>
      <p:sp>
        <p:nvSpPr>
          <p:cNvPr id="15" name="TextBox 15"/>
          <p:cNvSpPr txBox="1"/>
          <p:nvPr/>
        </p:nvSpPr>
        <p:spPr>
          <a:xfrm>
            <a:off x="1028700" y="3688863"/>
            <a:ext cx="3364925" cy="842475"/>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36C5FF"/>
                </a:solidFill>
                <a:latin typeface="Times New Roman" panose="02020603050405020304" pitchFamily="18" charset="0"/>
                <a:cs typeface="Times New Roman" panose="02020603050405020304" pitchFamily="18" charset="0"/>
              </a:rPr>
              <a:t>PROGRAMMING LANGUAGE</a:t>
            </a:r>
          </a:p>
        </p:txBody>
      </p:sp>
      <p:sp>
        <p:nvSpPr>
          <p:cNvPr id="16" name="TextBox 16"/>
          <p:cNvSpPr txBox="1"/>
          <p:nvPr/>
        </p:nvSpPr>
        <p:spPr>
          <a:xfrm>
            <a:off x="1028700" y="6599673"/>
            <a:ext cx="3364925" cy="335541"/>
          </a:xfrm>
          <a:prstGeom prst="rect">
            <a:avLst/>
          </a:prstGeom>
        </p:spPr>
        <p:txBody>
          <a:bodyPr lIns="0" tIns="0" rIns="0" bIns="0" rtlCol="0" anchor="t">
            <a:spAutoFit/>
          </a:bodyPr>
          <a:lstStyle/>
          <a:p>
            <a:pPr marL="0" lvl="0" indent="0" algn="l">
              <a:lnSpc>
                <a:spcPts val="2800"/>
              </a:lnSpc>
              <a:spcBef>
                <a:spcPct val="0"/>
              </a:spcBef>
            </a:pPr>
            <a:r>
              <a:rPr lang="en-US" sz="2000" u="none" dirty="0">
                <a:solidFill>
                  <a:srgbClr val="000000"/>
                </a:solidFill>
                <a:latin typeface="Times New Roman" panose="02020603050405020304" pitchFamily="18" charset="0"/>
                <a:cs typeface="Times New Roman" panose="02020603050405020304" pitchFamily="18" charset="0"/>
              </a:rPr>
              <a:t>PYTHON</a:t>
            </a:r>
          </a:p>
        </p:txBody>
      </p:sp>
      <p:sp>
        <p:nvSpPr>
          <p:cNvPr id="17" name="TextBox 17"/>
          <p:cNvSpPr txBox="1"/>
          <p:nvPr/>
        </p:nvSpPr>
        <p:spPr>
          <a:xfrm>
            <a:off x="5317258" y="3688863"/>
            <a:ext cx="3364925" cy="842475"/>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00C282"/>
                </a:solidFill>
                <a:latin typeface="Times New Roman" panose="02020603050405020304" pitchFamily="18" charset="0"/>
                <a:cs typeface="Times New Roman" panose="02020603050405020304" pitchFamily="18" charset="0"/>
              </a:rPr>
              <a:t>PLATFORM &amp; VISUALIZATION TOOL</a:t>
            </a:r>
          </a:p>
        </p:txBody>
      </p:sp>
      <p:sp>
        <p:nvSpPr>
          <p:cNvPr id="18" name="TextBox 18"/>
          <p:cNvSpPr txBox="1"/>
          <p:nvPr/>
        </p:nvSpPr>
        <p:spPr>
          <a:xfrm>
            <a:off x="5317258" y="6599673"/>
            <a:ext cx="3364925" cy="335541"/>
          </a:xfrm>
          <a:prstGeom prst="rect">
            <a:avLst/>
          </a:prstGeom>
        </p:spPr>
        <p:txBody>
          <a:bodyPr lIns="0" tIns="0" rIns="0" bIns="0" rtlCol="0" anchor="t">
            <a:spAutoFit/>
          </a:bodyPr>
          <a:lstStyle/>
          <a:p>
            <a:pPr marL="0" lvl="0" indent="0" algn="l">
              <a:lnSpc>
                <a:spcPts val="2800"/>
              </a:lnSpc>
              <a:spcBef>
                <a:spcPct val="0"/>
              </a:spcBef>
            </a:pPr>
            <a:r>
              <a:rPr lang="en-US" sz="2000" u="none" dirty="0">
                <a:solidFill>
                  <a:srgbClr val="000000"/>
                </a:solidFill>
                <a:latin typeface="Times New Roman" panose="02020603050405020304" pitchFamily="18" charset="0"/>
                <a:cs typeface="Times New Roman" panose="02020603050405020304" pitchFamily="18" charset="0"/>
              </a:rPr>
              <a:t>JUPYTER LABS</a:t>
            </a:r>
          </a:p>
        </p:txBody>
      </p:sp>
      <p:sp>
        <p:nvSpPr>
          <p:cNvPr id="19" name="TextBox 19"/>
          <p:cNvSpPr txBox="1"/>
          <p:nvPr/>
        </p:nvSpPr>
        <p:spPr>
          <a:xfrm>
            <a:off x="13894375" y="3688863"/>
            <a:ext cx="3364925" cy="406458"/>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31356E"/>
                </a:solidFill>
                <a:latin typeface="Times New Roman" panose="02020603050405020304" pitchFamily="18" charset="0"/>
                <a:cs typeface="Times New Roman" panose="02020603050405020304" pitchFamily="18" charset="0"/>
              </a:rPr>
              <a:t>REPOSITORY</a:t>
            </a:r>
          </a:p>
        </p:txBody>
      </p:sp>
      <p:sp>
        <p:nvSpPr>
          <p:cNvPr id="20" name="TextBox 20"/>
          <p:cNvSpPr txBox="1"/>
          <p:nvPr/>
        </p:nvSpPr>
        <p:spPr>
          <a:xfrm>
            <a:off x="13894375" y="6599673"/>
            <a:ext cx="3364925" cy="335541"/>
          </a:xfrm>
          <a:prstGeom prst="rect">
            <a:avLst/>
          </a:prstGeom>
        </p:spPr>
        <p:txBody>
          <a:bodyPr lIns="0" tIns="0" rIns="0" bIns="0" rtlCol="0" anchor="t">
            <a:spAutoFit/>
          </a:bodyPr>
          <a:lstStyle/>
          <a:p>
            <a:pPr marL="0" lvl="0" indent="0" algn="l">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GitHub</a:t>
            </a:r>
            <a:endParaRPr lang="en-US" sz="2000" u="none" dirty="0">
              <a:solidFill>
                <a:srgbClr val="000000"/>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9605817" y="3688863"/>
            <a:ext cx="3364925" cy="406458"/>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1885F1"/>
                </a:solidFill>
                <a:latin typeface="Times New Roman" panose="02020603050405020304" pitchFamily="18" charset="0"/>
                <a:cs typeface="Times New Roman" panose="02020603050405020304" pitchFamily="18" charset="0"/>
              </a:rPr>
              <a:t>DATA SOURCE</a:t>
            </a:r>
          </a:p>
        </p:txBody>
      </p:sp>
      <p:sp>
        <p:nvSpPr>
          <p:cNvPr id="22" name="TextBox 22"/>
          <p:cNvSpPr txBox="1"/>
          <p:nvPr/>
        </p:nvSpPr>
        <p:spPr>
          <a:xfrm>
            <a:off x="9605817" y="6599673"/>
            <a:ext cx="3364925" cy="335541"/>
          </a:xfrm>
          <a:prstGeom prst="rect">
            <a:avLst/>
          </a:prstGeom>
        </p:spPr>
        <p:txBody>
          <a:bodyPr lIns="0" tIns="0" rIns="0" bIns="0" rtlCol="0" anchor="t">
            <a:spAutoFit/>
          </a:bodyPr>
          <a:lstStyle/>
          <a:p>
            <a:pPr marL="0" lvl="0" indent="0" algn="l">
              <a:lnSpc>
                <a:spcPts val="2800"/>
              </a:lnSpc>
              <a:spcBef>
                <a:spcPct val="0"/>
              </a:spcBef>
            </a:pPr>
            <a:r>
              <a:rPr lang="en-US" sz="2000" u="none" dirty="0">
                <a:solidFill>
                  <a:srgbClr val="000000"/>
                </a:solidFill>
                <a:latin typeface="Times New Roman" panose="02020603050405020304" pitchFamily="18" charset="0"/>
                <a:cs typeface="Times New Roman" panose="02020603050405020304" pitchFamily="18" charset="0"/>
              </a:rPr>
              <a:t>KAGGLE</a:t>
            </a:r>
          </a:p>
        </p:txBody>
      </p:sp>
      <p:sp>
        <p:nvSpPr>
          <p:cNvPr id="23" name="AutoShape 23"/>
          <p:cNvSpPr/>
          <p:nvPr/>
        </p:nvSpPr>
        <p:spPr>
          <a:xfrm flipV="1">
            <a:off x="0" y="4978220"/>
            <a:ext cx="18288000" cy="1"/>
          </a:xfrm>
          <a:prstGeom prst="line">
            <a:avLst/>
          </a:prstGeom>
          <a:ln w="9525" cap="flat">
            <a:solidFill>
              <a:srgbClr val="000000"/>
            </a:solidFill>
            <a:prstDash val="solid"/>
            <a:headEnd type="none" w="sm" len="sm"/>
            <a:tailEnd type="none" w="sm" len="sm"/>
          </a:ln>
        </p:spPr>
      </p:sp>
      <p:grpSp>
        <p:nvGrpSpPr>
          <p:cNvPr id="24" name="Group 24"/>
          <p:cNvGrpSpPr/>
          <p:nvPr/>
        </p:nvGrpSpPr>
        <p:grpSpPr>
          <a:xfrm>
            <a:off x="1028700" y="4789884"/>
            <a:ext cx="353616" cy="35361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6C5FF"/>
            </a:solidFill>
          </p:spPr>
        </p:sp>
      </p:grpSp>
      <p:grpSp>
        <p:nvGrpSpPr>
          <p:cNvPr id="26" name="Group 26"/>
          <p:cNvGrpSpPr/>
          <p:nvPr/>
        </p:nvGrpSpPr>
        <p:grpSpPr>
          <a:xfrm>
            <a:off x="5318376" y="4771096"/>
            <a:ext cx="353616" cy="35361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82"/>
            </a:solidFill>
          </p:spPr>
        </p:sp>
      </p:grpSp>
      <p:grpSp>
        <p:nvGrpSpPr>
          <p:cNvPr id="28" name="Group 28"/>
          <p:cNvGrpSpPr/>
          <p:nvPr/>
        </p:nvGrpSpPr>
        <p:grpSpPr>
          <a:xfrm>
            <a:off x="9605817" y="4777485"/>
            <a:ext cx="353616" cy="35361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885F1"/>
            </a:solidFill>
          </p:spPr>
        </p:sp>
      </p:grpSp>
      <p:grpSp>
        <p:nvGrpSpPr>
          <p:cNvPr id="30" name="Group 30"/>
          <p:cNvGrpSpPr/>
          <p:nvPr/>
        </p:nvGrpSpPr>
        <p:grpSpPr>
          <a:xfrm>
            <a:off x="13894375" y="4764908"/>
            <a:ext cx="353616" cy="353616"/>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1356E"/>
            </a:solidFill>
          </p:spPr>
        </p:sp>
      </p:grpSp>
      <p:grpSp>
        <p:nvGrpSpPr>
          <p:cNvPr id="32" name="Group 32"/>
          <p:cNvGrpSpPr/>
          <p:nvPr/>
        </p:nvGrpSpPr>
        <p:grpSpPr>
          <a:xfrm>
            <a:off x="17259300" y="0"/>
            <a:ext cx="1028700" cy="303750"/>
            <a:chOff x="0" y="0"/>
            <a:chExt cx="270933" cy="80000"/>
          </a:xfrm>
        </p:grpSpPr>
        <p:sp>
          <p:nvSpPr>
            <p:cNvPr id="33" name="Freeform 3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5" name="Group 35"/>
          <p:cNvGrpSpPr/>
          <p:nvPr/>
        </p:nvGrpSpPr>
        <p:grpSpPr>
          <a:xfrm>
            <a:off x="0" y="0"/>
            <a:ext cx="1028700" cy="303750"/>
            <a:chOff x="0" y="0"/>
            <a:chExt cx="270933" cy="80000"/>
          </a:xfrm>
        </p:grpSpPr>
        <p:sp>
          <p:nvSpPr>
            <p:cNvPr id="36" name="Freeform 3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52993" y="2277731"/>
            <a:ext cx="10335007" cy="2002317"/>
            <a:chOff x="0" y="0"/>
            <a:chExt cx="2721977" cy="527359"/>
          </a:xfrm>
        </p:grpSpPr>
        <p:sp>
          <p:nvSpPr>
            <p:cNvPr id="3" name="Freeform 3"/>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EDF0F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7952993" y="6282365"/>
            <a:ext cx="10335007" cy="2002317"/>
            <a:chOff x="0" y="0"/>
            <a:chExt cx="2721977" cy="527359"/>
          </a:xfrm>
        </p:grpSpPr>
        <p:sp>
          <p:nvSpPr>
            <p:cNvPr id="6" name="Freeform 6"/>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EDF0F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7952993" y="4280048"/>
            <a:ext cx="10335007" cy="2002317"/>
            <a:chOff x="0" y="0"/>
            <a:chExt cx="2721977" cy="527359"/>
          </a:xfrm>
        </p:grpSpPr>
        <p:sp>
          <p:nvSpPr>
            <p:cNvPr id="9" name="Freeform 9"/>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7ED8FD"/>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7952993" y="8284683"/>
            <a:ext cx="10335007" cy="2002317"/>
            <a:chOff x="0" y="0"/>
            <a:chExt cx="2721977" cy="527359"/>
          </a:xfrm>
        </p:grpSpPr>
        <p:sp>
          <p:nvSpPr>
            <p:cNvPr id="12" name="Freeform 12"/>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7ED8FD"/>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pic>
        <p:nvPicPr>
          <p:cNvPr id="14" name="Picture 14"/>
          <p:cNvPicPr>
            <a:picLocks noChangeAspect="1"/>
          </p:cNvPicPr>
          <p:nvPr/>
        </p:nvPicPr>
        <p:blipFill rotWithShape="1">
          <a:blip r:embed="rId2"/>
          <a:srcRect l="46032" t="554" b="6371"/>
          <a:stretch/>
        </p:blipFill>
        <p:spPr>
          <a:xfrm>
            <a:off x="-1" y="0"/>
            <a:ext cx="7952993" cy="10287000"/>
          </a:xfrm>
          <a:prstGeom prst="rect">
            <a:avLst/>
          </a:prstGeom>
        </p:spPr>
      </p:pic>
      <p:sp>
        <p:nvSpPr>
          <p:cNvPr id="15" name="TextBox 15"/>
          <p:cNvSpPr txBox="1"/>
          <p:nvPr/>
        </p:nvSpPr>
        <p:spPr>
          <a:xfrm>
            <a:off x="8534400" y="3056875"/>
            <a:ext cx="3462690" cy="405765"/>
          </a:xfrm>
          <a:prstGeom prst="rect">
            <a:avLst/>
          </a:prstGeom>
        </p:spPr>
        <p:txBody>
          <a:bodyPr lIns="0" tIns="0" rIns="0" bIns="0" rtlCol="0" anchor="t">
            <a:spAutoFit/>
          </a:bodyPr>
          <a:lstStyle/>
          <a:p>
            <a:pPr marL="0" lvl="0" indent="0">
              <a:lnSpc>
                <a:spcPts val="3359"/>
              </a:lnSpc>
              <a:spcBef>
                <a:spcPct val="0"/>
              </a:spcBef>
            </a:pPr>
            <a:r>
              <a:rPr lang="en-US" sz="2400" dirty="0">
                <a:solidFill>
                  <a:srgbClr val="000000"/>
                </a:solidFill>
                <a:latin typeface="Times New Roman" panose="02020603050405020304" pitchFamily="18" charset="0"/>
                <a:cs typeface="Times New Roman" panose="02020603050405020304" pitchFamily="18" charset="0"/>
              </a:rPr>
              <a:t>8 Model Comparison</a:t>
            </a:r>
            <a:endParaRPr lang="en-US" sz="2400" u="none" dirty="0">
              <a:solidFill>
                <a:srgbClr val="000000"/>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8534400" y="7061510"/>
            <a:ext cx="3462690" cy="405765"/>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Comprehensive Dataset</a:t>
            </a:r>
          </a:p>
        </p:txBody>
      </p:sp>
      <p:sp>
        <p:nvSpPr>
          <p:cNvPr id="17" name="TextBox 17"/>
          <p:cNvSpPr txBox="1"/>
          <p:nvPr/>
        </p:nvSpPr>
        <p:spPr>
          <a:xfrm>
            <a:off x="8534400" y="5059193"/>
            <a:ext cx="3462690" cy="405765"/>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India </a:t>
            </a:r>
            <a:r>
              <a:rPr lang="en-US" sz="2400" dirty="0">
                <a:solidFill>
                  <a:srgbClr val="000000"/>
                </a:solidFill>
                <a:latin typeface="Times New Roman" panose="02020603050405020304" pitchFamily="18" charset="0"/>
                <a:cs typeface="Times New Roman" panose="02020603050405020304" pitchFamily="18" charset="0"/>
              </a:rPr>
              <a:t>B</a:t>
            </a:r>
            <a:r>
              <a:rPr lang="en-US" sz="2400" u="none" dirty="0">
                <a:solidFill>
                  <a:srgbClr val="000000"/>
                </a:solidFill>
                <a:latin typeface="Times New Roman" panose="02020603050405020304" pitchFamily="18" charset="0"/>
                <a:cs typeface="Times New Roman" panose="02020603050405020304" pitchFamily="18" charset="0"/>
              </a:rPr>
              <a:t>ased Dataset</a:t>
            </a:r>
          </a:p>
        </p:txBody>
      </p:sp>
      <p:sp>
        <p:nvSpPr>
          <p:cNvPr id="18" name="TextBox 18"/>
          <p:cNvSpPr txBox="1"/>
          <p:nvPr/>
        </p:nvSpPr>
        <p:spPr>
          <a:xfrm>
            <a:off x="8534400" y="8890678"/>
            <a:ext cx="3462690" cy="828560"/>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Cross-Validation &amp; Hyper-Parameter Tuning</a:t>
            </a:r>
          </a:p>
        </p:txBody>
      </p:sp>
      <p:sp>
        <p:nvSpPr>
          <p:cNvPr id="19" name="TextBox 19"/>
          <p:cNvSpPr txBox="1"/>
          <p:nvPr/>
        </p:nvSpPr>
        <p:spPr>
          <a:xfrm>
            <a:off x="12130136" y="2891141"/>
            <a:ext cx="5129164" cy="708207"/>
          </a:xfrm>
          <a:prstGeom prst="rect">
            <a:avLst/>
          </a:prstGeom>
        </p:spPr>
        <p:txBody>
          <a:bodyPr lIns="0" tIns="0" rIns="0" bIns="0" rtlCol="0" anchor="t">
            <a:spAutoFit/>
          </a:bodyPr>
          <a:lstStyle/>
          <a:p>
            <a:pPr marL="0" lvl="0" indent="0">
              <a:lnSpc>
                <a:spcPts val="2940"/>
              </a:lnSpc>
              <a:spcBef>
                <a:spcPct val="0"/>
              </a:spcBef>
            </a:pPr>
            <a:r>
              <a:rPr lang="en-US" sz="2100" u="none" dirty="0">
                <a:solidFill>
                  <a:srgbClr val="000000"/>
                </a:solidFill>
                <a:latin typeface="Times New Roman" panose="02020603050405020304" pitchFamily="18" charset="0"/>
                <a:cs typeface="Times New Roman" panose="02020603050405020304" pitchFamily="18" charset="0"/>
              </a:rPr>
              <a:t>Intricate and vast comparison amongst 8 different machine learning models.</a:t>
            </a:r>
          </a:p>
        </p:txBody>
      </p:sp>
      <p:sp>
        <p:nvSpPr>
          <p:cNvPr id="20" name="TextBox 20"/>
          <p:cNvSpPr txBox="1"/>
          <p:nvPr/>
        </p:nvSpPr>
        <p:spPr>
          <a:xfrm>
            <a:off x="12130136" y="6895775"/>
            <a:ext cx="5129164" cy="708207"/>
          </a:xfrm>
          <a:prstGeom prst="rect">
            <a:avLst/>
          </a:prstGeom>
        </p:spPr>
        <p:txBody>
          <a:bodyPr lIns="0" tIns="0" rIns="0" bIns="0" rtlCol="0" anchor="t">
            <a:spAutoFit/>
          </a:bodyPr>
          <a:lstStyle/>
          <a:p>
            <a:pPr marL="0" lvl="0" indent="0">
              <a:lnSpc>
                <a:spcPts val="2940"/>
              </a:lnSpc>
              <a:spcBef>
                <a:spcPct val="0"/>
              </a:spcBef>
            </a:pPr>
            <a:r>
              <a:rPr lang="en-US" sz="2100" u="none" dirty="0">
                <a:solidFill>
                  <a:srgbClr val="000000"/>
                </a:solidFill>
                <a:latin typeface="Times New Roman" panose="02020603050405020304" pitchFamily="18" charset="0"/>
                <a:cs typeface="Times New Roman" panose="02020603050405020304" pitchFamily="18" charset="0"/>
              </a:rPr>
              <a:t>A comprehensive dataset with over 40+ column parameters.</a:t>
            </a:r>
          </a:p>
        </p:txBody>
      </p:sp>
      <p:sp>
        <p:nvSpPr>
          <p:cNvPr id="21" name="TextBox 21"/>
          <p:cNvSpPr txBox="1"/>
          <p:nvPr/>
        </p:nvSpPr>
        <p:spPr>
          <a:xfrm>
            <a:off x="12130136" y="4893458"/>
            <a:ext cx="5129164" cy="708207"/>
          </a:xfrm>
          <a:prstGeom prst="rect">
            <a:avLst/>
          </a:prstGeom>
        </p:spPr>
        <p:txBody>
          <a:bodyPr lIns="0" tIns="0" rIns="0" bIns="0" rtlCol="0" anchor="t">
            <a:spAutoFit/>
          </a:bodyPr>
          <a:lstStyle/>
          <a:p>
            <a:pPr marL="0" lvl="0" indent="0">
              <a:lnSpc>
                <a:spcPts val="2940"/>
              </a:lnSpc>
              <a:spcBef>
                <a:spcPct val="0"/>
              </a:spcBef>
            </a:pPr>
            <a:r>
              <a:rPr lang="en-US" sz="2100" u="none" dirty="0">
                <a:solidFill>
                  <a:srgbClr val="000000"/>
                </a:solidFill>
                <a:latin typeface="Times New Roman" panose="02020603050405020304" pitchFamily="18" charset="0"/>
                <a:cs typeface="Times New Roman" panose="02020603050405020304" pitchFamily="18" charset="0"/>
              </a:rPr>
              <a:t>Dataset with datapoints based on Indian cities &amp; localities.</a:t>
            </a:r>
          </a:p>
        </p:txBody>
      </p:sp>
      <p:sp>
        <p:nvSpPr>
          <p:cNvPr id="22" name="TextBox 22"/>
          <p:cNvSpPr txBox="1"/>
          <p:nvPr/>
        </p:nvSpPr>
        <p:spPr>
          <a:xfrm>
            <a:off x="12130136" y="8898093"/>
            <a:ext cx="5129164" cy="1080104"/>
          </a:xfrm>
          <a:prstGeom prst="rect">
            <a:avLst/>
          </a:prstGeom>
        </p:spPr>
        <p:txBody>
          <a:bodyPr lIns="0" tIns="0" rIns="0" bIns="0" rtlCol="0" anchor="t">
            <a:spAutoFit/>
          </a:bodyPr>
          <a:lstStyle/>
          <a:p>
            <a:pPr marL="0" lvl="0" indent="0">
              <a:lnSpc>
                <a:spcPts val="2940"/>
              </a:lnSpc>
              <a:spcBef>
                <a:spcPct val="0"/>
              </a:spcBef>
            </a:pPr>
            <a:r>
              <a:rPr lang="en-US" sz="2100" u="none" dirty="0">
                <a:solidFill>
                  <a:srgbClr val="000000"/>
                </a:solidFill>
                <a:latin typeface="Times New Roman" panose="02020603050405020304" pitchFamily="18" charset="0"/>
                <a:cs typeface="Times New Roman" panose="02020603050405020304" pitchFamily="18" charset="0"/>
              </a:rPr>
              <a:t>Cross-Validation &amp; Hyper-Parameter Tuning are used to enhance accuracy and functioning of the machine learning models.</a:t>
            </a:r>
          </a:p>
        </p:txBody>
      </p:sp>
      <p:sp>
        <p:nvSpPr>
          <p:cNvPr id="23" name="TextBox 23"/>
          <p:cNvSpPr txBox="1"/>
          <p:nvPr/>
        </p:nvSpPr>
        <p:spPr>
          <a:xfrm>
            <a:off x="9415119" y="714226"/>
            <a:ext cx="7410754" cy="743793"/>
          </a:xfrm>
          <a:prstGeom prst="rect">
            <a:avLst/>
          </a:prstGeom>
        </p:spPr>
        <p:txBody>
          <a:bodyPr wrap="square" lIns="0" tIns="0" rIns="0" bIns="0" rtlCol="0" anchor="t">
            <a:spAutoFit/>
          </a:bodyPr>
          <a:lstStyle/>
          <a:p>
            <a:pPr marL="0" lvl="0" indent="0" algn="l">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Novelty of Proposed Work</a:t>
            </a:r>
            <a:endParaRPr lang="en-US" sz="5000" b="1" u="none" dirty="0">
              <a:solidFill>
                <a:srgbClr val="12222B"/>
              </a:solidFill>
              <a:latin typeface="Times New Roman" panose="02020603050405020304" pitchFamily="18" charset="0"/>
              <a:cs typeface="Times New Roman" panose="02020603050405020304" pitchFamily="18" charset="0"/>
            </a:endParaRPr>
          </a:p>
        </p:txBody>
      </p:sp>
      <p:grpSp>
        <p:nvGrpSpPr>
          <p:cNvPr id="24" name="Group 24"/>
          <p:cNvGrpSpPr/>
          <p:nvPr/>
        </p:nvGrpSpPr>
        <p:grpSpPr>
          <a:xfrm>
            <a:off x="0" y="998325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0" y="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152900" y="4399706"/>
            <a:ext cx="9982200" cy="1487587"/>
          </a:xfrm>
          <a:prstGeom prst="rect">
            <a:avLst/>
          </a:prstGeom>
        </p:spPr>
        <p:txBody>
          <a:bodyPr wrap="square"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MACHINE LEARNING MODELS</a:t>
            </a:r>
          </a:p>
          <a:p>
            <a:pPr marL="0" lvl="0" indent="0" algn="ctr">
              <a:lnSpc>
                <a:spcPts val="5800"/>
              </a:lnSpc>
              <a:spcBef>
                <a:spcPct val="0"/>
              </a:spcBef>
            </a:pPr>
            <a:r>
              <a:rPr lang="en-US" sz="5000" i="1" dirty="0">
                <a:solidFill>
                  <a:srgbClr val="12222B"/>
                </a:solidFill>
                <a:latin typeface="Times New Roman" panose="02020603050405020304" pitchFamily="18" charset="0"/>
                <a:cs typeface="Times New Roman" panose="02020603050405020304" pitchFamily="18" charset="0"/>
              </a:rPr>
              <a:t>LINE GRAPHS </a:t>
            </a:r>
            <a:r>
              <a:rPr lang="en-US" sz="2800" i="1" dirty="0">
                <a:solidFill>
                  <a:srgbClr val="12222B"/>
                </a:solidFill>
                <a:latin typeface="Times New Roman" panose="02020603050405020304" pitchFamily="18" charset="0"/>
                <a:cs typeface="Times New Roman" panose="02020603050405020304" pitchFamily="18" charset="0"/>
              </a:rPr>
              <a:t>[REGULAR]</a:t>
            </a:r>
            <a:endParaRPr lang="en-US" sz="5000" i="1" dirty="0">
              <a:solidFill>
                <a:srgbClr val="12222B"/>
              </a:solidFill>
              <a:latin typeface="Times New Roman" panose="02020603050405020304" pitchFamily="18" charset="0"/>
              <a:cs typeface="Times New Roman" panose="02020603050405020304" pitchFamily="18" charset="0"/>
            </a:endParaRPr>
          </a:p>
        </p:txBody>
      </p:sp>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6916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14" name="Picture 13">
            <a:extLst>
              <a:ext uri="{FF2B5EF4-FFF2-40B4-BE49-F238E27FC236}">
                <a16:creationId xmlns:a16="http://schemas.microsoft.com/office/drawing/2014/main" id="{F7BB2A9E-EFB6-2DAB-FF5D-018268155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750"/>
            <a:ext cx="18288000" cy="9679500"/>
          </a:xfrm>
          <a:prstGeom prst="rect">
            <a:avLst/>
          </a:prstGeom>
        </p:spPr>
      </p:pic>
    </p:spTree>
    <p:extLst>
      <p:ext uri="{BB962C8B-B14F-4D97-AF65-F5344CB8AC3E}">
        <p14:creationId xmlns:p14="http://schemas.microsoft.com/office/powerpoint/2010/main" val="298998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229100" y="4399706"/>
            <a:ext cx="9829800" cy="1487587"/>
          </a:xfrm>
          <a:prstGeom prst="rect">
            <a:avLst/>
          </a:prstGeom>
        </p:spPr>
        <p:txBody>
          <a:bodyPr wrap="square"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MACHINE LEARNING MODELS</a:t>
            </a:r>
          </a:p>
          <a:p>
            <a:pPr marL="0" lvl="0" indent="0" algn="ctr">
              <a:lnSpc>
                <a:spcPts val="5800"/>
              </a:lnSpc>
              <a:spcBef>
                <a:spcPct val="0"/>
              </a:spcBef>
            </a:pPr>
            <a:r>
              <a:rPr lang="en-US" sz="5000" i="1" dirty="0">
                <a:solidFill>
                  <a:srgbClr val="12222B"/>
                </a:solidFill>
                <a:latin typeface="Times New Roman" panose="02020603050405020304" pitchFamily="18" charset="0"/>
                <a:cs typeface="Times New Roman" panose="02020603050405020304" pitchFamily="18" charset="0"/>
              </a:rPr>
              <a:t>LINE GRAPHS </a:t>
            </a:r>
            <a:r>
              <a:rPr lang="en-US" sz="2800" i="1" dirty="0">
                <a:solidFill>
                  <a:srgbClr val="12222B"/>
                </a:solidFill>
                <a:latin typeface="Times New Roman" panose="02020603050405020304" pitchFamily="18" charset="0"/>
                <a:cs typeface="Times New Roman" panose="02020603050405020304" pitchFamily="18" charset="0"/>
              </a:rPr>
              <a:t>[CROSS-VAL.]</a:t>
            </a:r>
            <a:endParaRPr lang="en-US" sz="5000" i="1" dirty="0">
              <a:solidFill>
                <a:srgbClr val="12222B"/>
              </a:solidFill>
              <a:latin typeface="Times New Roman" panose="02020603050405020304" pitchFamily="18" charset="0"/>
              <a:cs typeface="Times New Roman" panose="02020603050405020304" pitchFamily="18" charset="0"/>
            </a:endParaRPr>
          </a:p>
        </p:txBody>
      </p:sp>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Tree>
    <p:extLst>
      <p:ext uri="{BB962C8B-B14F-4D97-AF65-F5344CB8AC3E}">
        <p14:creationId xmlns:p14="http://schemas.microsoft.com/office/powerpoint/2010/main" val="113925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5" name="Picture 4">
            <a:extLst>
              <a:ext uri="{FF2B5EF4-FFF2-40B4-BE49-F238E27FC236}">
                <a16:creationId xmlns:a16="http://schemas.microsoft.com/office/drawing/2014/main" id="{EDAE607E-FF0C-A885-B8AA-9C657B6A5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3750"/>
            <a:ext cx="18288000" cy="9679500"/>
          </a:xfrm>
          <a:prstGeom prst="rect">
            <a:avLst/>
          </a:prstGeom>
        </p:spPr>
      </p:pic>
    </p:spTree>
    <p:extLst>
      <p:ext uri="{BB962C8B-B14F-4D97-AF65-F5344CB8AC3E}">
        <p14:creationId xmlns:p14="http://schemas.microsoft.com/office/powerpoint/2010/main" val="324072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267200" y="726925"/>
            <a:ext cx="9829800" cy="1487587"/>
          </a:xfrm>
          <a:prstGeom prst="rect">
            <a:avLst/>
          </a:prstGeom>
        </p:spPr>
        <p:txBody>
          <a:bodyPr wrap="square"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MACHINE LEARNING MODELS</a:t>
            </a:r>
          </a:p>
          <a:p>
            <a:pPr marL="0" lvl="0" indent="0" algn="ctr">
              <a:lnSpc>
                <a:spcPts val="5800"/>
              </a:lnSpc>
              <a:spcBef>
                <a:spcPct val="0"/>
              </a:spcBef>
            </a:pPr>
            <a:r>
              <a:rPr lang="en-US" sz="5000" i="1" dirty="0">
                <a:solidFill>
                  <a:srgbClr val="12222B"/>
                </a:solidFill>
                <a:latin typeface="Times New Roman" panose="02020603050405020304" pitchFamily="18" charset="0"/>
                <a:cs typeface="Times New Roman" panose="02020603050405020304" pitchFamily="18" charset="0"/>
              </a:rPr>
              <a:t>ACCURACY</a:t>
            </a:r>
          </a:p>
        </p:txBody>
      </p:sp>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
        <p:nvSpPr>
          <p:cNvPr id="7" name="Rectangle 6">
            <a:extLst>
              <a:ext uri="{FF2B5EF4-FFF2-40B4-BE49-F238E27FC236}">
                <a16:creationId xmlns:a16="http://schemas.microsoft.com/office/drawing/2014/main" id="{A6FB3DBE-5F32-90C0-D3E7-A096E836081F}"/>
              </a:ext>
            </a:extLst>
          </p:cNvPr>
          <p:cNvSpPr/>
          <p:nvPr/>
        </p:nvSpPr>
        <p:spPr>
          <a:xfrm>
            <a:off x="2209800" y="5380889"/>
            <a:ext cx="13944600" cy="5930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4AB6576-5FB0-23A3-F5C8-E60CAE8F38D4}"/>
              </a:ext>
            </a:extLst>
          </p:cNvPr>
          <p:cNvSpPr/>
          <p:nvPr/>
        </p:nvSpPr>
        <p:spPr>
          <a:xfrm>
            <a:off x="2209800" y="6940467"/>
            <a:ext cx="13944600" cy="5930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1C7DDF1-85B7-F2FB-3693-08EE83598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2743200"/>
            <a:ext cx="1287780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922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8"/>
          <p:cNvGrpSpPr/>
          <p:nvPr/>
        </p:nvGrpSpPr>
        <p:grpSpPr>
          <a:xfrm>
            <a:off x="0" y="9983250"/>
            <a:ext cx="1028700" cy="303750"/>
            <a:chOff x="0" y="0"/>
            <a:chExt cx="270933" cy="80000"/>
          </a:xfrm>
        </p:grpSpPr>
        <p:sp>
          <p:nvSpPr>
            <p:cNvPr id="39" name="Freeform 3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1" name="Group 41"/>
          <p:cNvGrpSpPr/>
          <p:nvPr/>
        </p:nvGrpSpPr>
        <p:grpSpPr>
          <a:xfrm>
            <a:off x="17259300" y="0"/>
            <a:ext cx="1028700" cy="303750"/>
            <a:chOff x="0" y="0"/>
            <a:chExt cx="270933" cy="80000"/>
          </a:xfrm>
        </p:grpSpPr>
        <p:sp>
          <p:nvSpPr>
            <p:cNvPr id="42" name="Freeform 4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3" name="TextBox 4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4" name="Group 44"/>
          <p:cNvGrpSpPr/>
          <p:nvPr/>
        </p:nvGrpSpPr>
        <p:grpSpPr>
          <a:xfrm>
            <a:off x="0" y="0"/>
            <a:ext cx="1028700" cy="303750"/>
            <a:chOff x="0" y="0"/>
            <a:chExt cx="270933" cy="80000"/>
          </a:xfrm>
        </p:grpSpPr>
        <p:sp>
          <p:nvSpPr>
            <p:cNvPr id="45" name="Freeform 4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6" name="TextBox 4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7" name="Group 47"/>
          <p:cNvGrpSpPr/>
          <p:nvPr/>
        </p:nvGrpSpPr>
        <p:grpSpPr>
          <a:xfrm>
            <a:off x="17259300" y="9983250"/>
            <a:ext cx="1028700" cy="303750"/>
            <a:chOff x="0" y="0"/>
            <a:chExt cx="270933" cy="80000"/>
          </a:xfrm>
        </p:grpSpPr>
        <p:sp>
          <p:nvSpPr>
            <p:cNvPr id="48" name="Freeform 4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9" name="TextBox 49"/>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pic>
        <p:nvPicPr>
          <p:cNvPr id="50" name="Picture 50"/>
          <p:cNvPicPr>
            <a:picLocks noChangeAspect="1"/>
          </p:cNvPicPr>
          <p:nvPr/>
        </p:nvPicPr>
        <p:blipFill rotWithShape="1">
          <a:blip r:embed="rId2"/>
          <a:srcRect r="24589"/>
          <a:stretch/>
        </p:blipFill>
        <p:spPr>
          <a:xfrm>
            <a:off x="8973162" y="1028700"/>
            <a:ext cx="9314838" cy="8229600"/>
          </a:xfrm>
          <a:prstGeom prst="rect">
            <a:avLst/>
          </a:prstGeom>
        </p:spPr>
      </p:pic>
      <p:sp>
        <p:nvSpPr>
          <p:cNvPr id="51" name="TextBox 51"/>
          <p:cNvSpPr txBox="1"/>
          <p:nvPr/>
        </p:nvSpPr>
        <p:spPr>
          <a:xfrm>
            <a:off x="1545189" y="1098822"/>
            <a:ext cx="5868702" cy="743793"/>
          </a:xfrm>
          <a:prstGeom prst="rect">
            <a:avLst/>
          </a:prstGeom>
        </p:spPr>
        <p:txBody>
          <a:bodyPr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CONCLUSION</a:t>
            </a:r>
            <a:endParaRPr lang="en-US" sz="5000" b="1" u="none" dirty="0">
              <a:solidFill>
                <a:srgbClr val="12222B"/>
              </a:solidFill>
              <a:latin typeface="Times New Roman" panose="02020603050405020304" pitchFamily="18" charset="0"/>
              <a:cs typeface="Times New Roman" panose="02020603050405020304" pitchFamily="18" charset="0"/>
            </a:endParaRPr>
          </a:p>
        </p:txBody>
      </p:sp>
      <p:sp>
        <p:nvSpPr>
          <p:cNvPr id="52" name="TextBox 52"/>
          <p:cNvSpPr txBox="1"/>
          <p:nvPr/>
        </p:nvSpPr>
        <p:spPr>
          <a:xfrm>
            <a:off x="1543052" y="2983357"/>
            <a:ext cx="6315179" cy="4320285"/>
          </a:xfrm>
          <a:prstGeom prst="rect">
            <a:avLst/>
          </a:prstGeom>
        </p:spPr>
        <p:txBody>
          <a:bodyPr wrap="square" lIns="0" tIns="0" rIns="0" bIns="0" rtlCol="0" anchor="t">
            <a:spAutoFit/>
          </a:bodyPr>
          <a:lstStyle/>
          <a:p>
            <a:pPr algn="just">
              <a:lnSpc>
                <a:spcPct val="107000"/>
              </a:lnSpc>
              <a:spcAft>
                <a:spcPts val="800"/>
              </a:spcAft>
            </a:pPr>
            <a:r>
              <a:rPr lang="en-IN" sz="2400" kern="100" dirty="0">
                <a:effectLst/>
                <a:latin typeface="Times New Roman" panose="02020603050405020304" pitchFamily="18" charset="0"/>
                <a:ea typeface="Noto Sans" panose="020B0502040504020204" pitchFamily="34" charset="0"/>
                <a:cs typeface="Times New Roman" panose="02020603050405020304" pitchFamily="18" charset="0"/>
              </a:rPr>
              <a:t>On in-depth testing and validation of our above 8 machine learning models, we have concluded that </a:t>
            </a:r>
            <a:r>
              <a:rPr lang="en-IN" sz="2400" kern="100" dirty="0" err="1">
                <a:effectLst/>
                <a:latin typeface="Times New Roman" panose="02020603050405020304" pitchFamily="18" charset="0"/>
                <a:ea typeface="Noto Sans" panose="020B0502040504020204" pitchFamily="34" charset="0"/>
                <a:cs typeface="Times New Roman" panose="02020603050405020304" pitchFamily="18" charset="0"/>
              </a:rPr>
              <a:t>XGBoost</a:t>
            </a:r>
            <a:r>
              <a:rPr lang="en-IN" sz="2400" kern="100" dirty="0">
                <a:effectLst/>
                <a:latin typeface="Times New Roman" panose="02020603050405020304" pitchFamily="18" charset="0"/>
                <a:ea typeface="Noto Sans" panose="020B0502040504020204" pitchFamily="34" charset="0"/>
                <a:cs typeface="Times New Roman" panose="02020603050405020304" pitchFamily="18" charset="0"/>
              </a:rPr>
              <a:t> and Random-Forest produce peak results of 78.1517% and 76.5953% respectively when compared to the remaining models. Linear Regression, Ridge Regression, and Decision Tree come in close ranging between 45-48% accuracy. SVM, K-Nearest Neighbour, and Lasso Regression account for the bottom of the barrel in terms of their accuracy which exists in the low ranges and are not fit for evaluation.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a:off x="8534400" y="1028700"/>
            <a:ext cx="9753600" cy="615893"/>
            <a:chOff x="0" y="0"/>
            <a:chExt cx="2592095" cy="162211"/>
          </a:xfrm>
        </p:grpSpPr>
        <p:sp>
          <p:nvSpPr>
            <p:cNvPr id="3" name="Freeform 3"/>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4" name="TextBox 4"/>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Times New Roman" panose="02020603050405020304" pitchFamily="18" charset="0"/>
                  <a:cs typeface="Times New Roman" panose="02020603050405020304" pitchFamily="18" charset="0"/>
                </a:rPr>
                <a:t>PS-II | REVIEW-II | GB3</a:t>
              </a:r>
            </a:p>
          </p:txBody>
        </p:sp>
      </p:grpSp>
      <p:pic>
        <p:nvPicPr>
          <p:cNvPr id="5" name="Picture 5"/>
          <p:cNvPicPr>
            <a:picLocks noChangeAspect="1"/>
          </p:cNvPicPr>
          <p:nvPr/>
        </p:nvPicPr>
        <p:blipFill rotWithShape="1">
          <a:blip r:embed="rId2"/>
          <a:srcRect l="2782" t="2397" b="2397"/>
          <a:stretch/>
        </p:blipFill>
        <p:spPr>
          <a:xfrm>
            <a:off x="0" y="0"/>
            <a:ext cx="7825908" cy="10287000"/>
          </a:xfrm>
          <a:prstGeom prst="rect">
            <a:avLst/>
          </a:prstGeom>
        </p:spPr>
      </p:pic>
      <p:grpSp>
        <p:nvGrpSpPr>
          <p:cNvPr id="6" name="Group 6"/>
          <p:cNvGrpSpPr/>
          <p:nvPr/>
        </p:nvGrpSpPr>
        <p:grpSpPr>
          <a:xfrm>
            <a:off x="0" y="1028700"/>
            <a:ext cx="2162488" cy="596049"/>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0" y="8452851"/>
            <a:ext cx="2162488" cy="596049"/>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8534400" y="8472695"/>
            <a:ext cx="9753600" cy="576205"/>
            <a:chOff x="0" y="0"/>
            <a:chExt cx="2517855" cy="135474"/>
          </a:xfrm>
        </p:grpSpPr>
        <p:sp>
          <p:nvSpPr>
            <p:cNvPr id="13" name="Freeform 13"/>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15" name="TextBox 15"/>
          <p:cNvSpPr txBox="1"/>
          <p:nvPr/>
        </p:nvSpPr>
        <p:spPr>
          <a:xfrm>
            <a:off x="9127303" y="3259132"/>
            <a:ext cx="8848774" cy="1192634"/>
          </a:xfrm>
          <a:prstGeom prst="rect">
            <a:avLst/>
          </a:prstGeom>
        </p:spPr>
        <p:txBody>
          <a:bodyPr lIns="0" tIns="0" rIns="0" bIns="0" rtlCol="0" anchor="t">
            <a:spAutoFit/>
          </a:bodyPr>
          <a:lstStyle/>
          <a:p>
            <a:pPr marL="0" lvl="0" indent="0" algn="ctr">
              <a:lnSpc>
                <a:spcPts val="9267"/>
              </a:lnSpc>
              <a:spcBef>
                <a:spcPct val="0"/>
              </a:spcBef>
            </a:pPr>
            <a:r>
              <a:rPr lang="en-US" sz="7988" b="1" u="none" dirty="0">
                <a:solidFill>
                  <a:srgbClr val="12222B"/>
                </a:solidFill>
                <a:latin typeface="Times New Roman" panose="02020603050405020304" pitchFamily="18" charset="0"/>
                <a:cs typeface="Times New Roman" panose="02020603050405020304" pitchFamily="18" charset="0"/>
              </a:rPr>
              <a:t>Thankyou</a:t>
            </a:r>
          </a:p>
        </p:txBody>
      </p:sp>
      <p:sp>
        <p:nvSpPr>
          <p:cNvPr id="18" name="Freeform 13">
            <a:extLst>
              <a:ext uri="{FF2B5EF4-FFF2-40B4-BE49-F238E27FC236}">
                <a16:creationId xmlns:a16="http://schemas.microsoft.com/office/drawing/2014/main" id="{F51BE120-E6C6-C8E8-39B0-C49B6963A760}"/>
              </a:ext>
            </a:extLst>
          </p:cNvPr>
          <p:cNvSpPr/>
          <p:nvPr/>
        </p:nvSpPr>
        <p:spPr>
          <a:xfrm>
            <a:off x="9696853" y="6083623"/>
            <a:ext cx="7709674" cy="2489965"/>
          </a:xfrm>
          <a:custGeom>
            <a:avLst/>
            <a:gdLst/>
            <a:ahLst/>
            <a:cxnLst/>
            <a:rect l="l" t="t" r="r" b="b"/>
            <a:pathLst>
              <a:path w="2135072" h="135474">
                <a:moveTo>
                  <a:pt x="0" y="0"/>
                </a:moveTo>
                <a:lnTo>
                  <a:pt x="2135072" y="0"/>
                </a:lnTo>
                <a:lnTo>
                  <a:pt x="2135072" y="135474"/>
                </a:lnTo>
                <a:lnTo>
                  <a:pt x="0" y="135474"/>
                </a:lnTo>
                <a:close/>
              </a:path>
            </a:pathLst>
          </a:custGeom>
          <a:noFill/>
        </p:spPr>
        <p:txBody>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GUIDED BY:</a:t>
            </a:r>
          </a:p>
          <a:p>
            <a:pPr algn="just"/>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PROF. DHANASHREE PATIL</a:t>
            </a:r>
          </a:p>
          <a:p>
            <a:pPr algn="just"/>
            <a:r>
              <a:rPr lang="en-US" sz="18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PCCoE</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COMPUTER DEPARTMENT</a:t>
            </a:r>
            <a:endParaRPr lang="en-US"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b="1" i="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GROUP MEMBERS:</a:t>
            </a:r>
          </a:p>
          <a:p>
            <a:r>
              <a:rPr lang="en-US" b="1" dirty="0">
                <a:latin typeface="Times New Roman" panose="02020603050405020304" pitchFamily="18" charset="0"/>
                <a:cs typeface="Times New Roman" panose="02020603050405020304" pitchFamily="18" charset="0"/>
              </a:rPr>
              <a:t>                                                                         HARSH LAD</a:t>
            </a:r>
            <a:r>
              <a:rPr lang="en-IN" b="1" dirty="0">
                <a:latin typeface="Times New Roman" panose="02020603050405020304" pitchFamily="18" charset="0"/>
                <a:cs typeface="Times New Roman" panose="02020603050405020304" pitchFamily="18" charset="0"/>
              </a:rPr>
              <a:t> [BECOB225]</a:t>
            </a:r>
          </a:p>
          <a:p>
            <a:r>
              <a:rPr lang="en-IN" b="1" dirty="0">
                <a:latin typeface="Times New Roman" panose="02020603050405020304" pitchFamily="18" charset="0"/>
                <a:cs typeface="Times New Roman" panose="02020603050405020304" pitchFamily="18" charset="0"/>
              </a:rPr>
              <a:t>                                                                         SANGRAM MORE [BECOB237]</a:t>
            </a:r>
          </a:p>
          <a:p>
            <a:r>
              <a:rPr lang="en-IN" b="1" dirty="0">
                <a:latin typeface="Times New Roman" panose="02020603050405020304" pitchFamily="18" charset="0"/>
                <a:cs typeface="Times New Roman" panose="02020603050405020304" pitchFamily="18" charset="0"/>
              </a:rPr>
              <a:t>                                                                         KUNAL MOTE [BECOB238]</a:t>
            </a:r>
          </a:p>
          <a:p>
            <a:r>
              <a:rPr lang="en-IN" b="1" dirty="0">
                <a:latin typeface="Times New Roman" panose="02020603050405020304" pitchFamily="18" charset="0"/>
                <a:cs typeface="Times New Roman" panose="02020603050405020304" pitchFamily="18" charset="0"/>
              </a:rPr>
              <a:t>                                                                         OWAIS MIRZA [BECOB253]</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a:off x="8534400" y="1028700"/>
            <a:ext cx="9753600" cy="615893"/>
            <a:chOff x="0" y="0"/>
            <a:chExt cx="2592095" cy="162211"/>
          </a:xfrm>
        </p:grpSpPr>
        <p:sp>
          <p:nvSpPr>
            <p:cNvPr id="3" name="Freeform 3"/>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4" name="TextBox 4"/>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Times New Roman" panose="02020603050405020304" pitchFamily="18" charset="0"/>
                  <a:cs typeface="Times New Roman" panose="02020603050405020304" pitchFamily="18" charset="0"/>
                </a:rPr>
                <a:t>INDEX</a:t>
              </a:r>
            </a:p>
          </p:txBody>
        </p:sp>
      </p:grpSp>
      <p:pic>
        <p:nvPicPr>
          <p:cNvPr id="5" name="Picture 5"/>
          <p:cNvPicPr>
            <a:picLocks noChangeAspect="1"/>
          </p:cNvPicPr>
          <p:nvPr/>
        </p:nvPicPr>
        <p:blipFill rotWithShape="1">
          <a:blip r:embed="rId2"/>
          <a:srcRect l="2782" t="2397" b="2397"/>
          <a:stretch/>
        </p:blipFill>
        <p:spPr>
          <a:xfrm>
            <a:off x="0" y="0"/>
            <a:ext cx="7825908" cy="10287000"/>
          </a:xfrm>
          <a:prstGeom prst="rect">
            <a:avLst/>
          </a:prstGeom>
        </p:spPr>
      </p:pic>
      <p:grpSp>
        <p:nvGrpSpPr>
          <p:cNvPr id="6" name="Group 6"/>
          <p:cNvGrpSpPr/>
          <p:nvPr/>
        </p:nvGrpSpPr>
        <p:grpSpPr>
          <a:xfrm>
            <a:off x="0" y="1028700"/>
            <a:ext cx="2162488" cy="596049"/>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0" y="8452851"/>
            <a:ext cx="2162488" cy="596049"/>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8534400" y="8472695"/>
            <a:ext cx="9753600" cy="576205"/>
            <a:chOff x="0" y="0"/>
            <a:chExt cx="2517855" cy="135474"/>
          </a:xfrm>
        </p:grpSpPr>
        <p:sp>
          <p:nvSpPr>
            <p:cNvPr id="13" name="Freeform 13"/>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aphicFrame>
        <p:nvGraphicFramePr>
          <p:cNvPr id="16" name="Table 17">
            <a:extLst>
              <a:ext uri="{FF2B5EF4-FFF2-40B4-BE49-F238E27FC236}">
                <a16:creationId xmlns:a16="http://schemas.microsoft.com/office/drawing/2014/main" id="{FE74A7E3-C84F-593B-6118-21900F43E690}"/>
              </a:ext>
            </a:extLst>
          </p:cNvPr>
          <p:cNvGraphicFramePr>
            <a:graphicFrameLocks noGrp="1"/>
          </p:cNvGraphicFramePr>
          <p:nvPr>
            <p:extLst>
              <p:ext uri="{D42A27DB-BD31-4B8C-83A1-F6EECF244321}">
                <p14:modId xmlns:p14="http://schemas.microsoft.com/office/powerpoint/2010/main" val="1714257118"/>
              </p:ext>
            </p:extLst>
          </p:nvPr>
        </p:nvGraphicFramePr>
        <p:xfrm>
          <a:off x="8534400" y="1644594"/>
          <a:ext cx="9755908" cy="6842068"/>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813884114"/>
                    </a:ext>
                  </a:extLst>
                </a:gridCol>
                <a:gridCol w="7696200">
                  <a:extLst>
                    <a:ext uri="{9D8B030D-6E8A-4147-A177-3AD203B41FA5}">
                      <a16:colId xmlns:a16="http://schemas.microsoft.com/office/drawing/2014/main" val="3436433996"/>
                    </a:ext>
                  </a:extLst>
                </a:gridCol>
                <a:gridCol w="1145308">
                  <a:extLst>
                    <a:ext uri="{9D8B030D-6E8A-4147-A177-3AD203B41FA5}">
                      <a16:colId xmlns:a16="http://schemas.microsoft.com/office/drawing/2014/main" val="3785427519"/>
                    </a:ext>
                  </a:extLst>
                </a:gridCol>
              </a:tblGrid>
              <a:tr h="626109">
                <a:tc>
                  <a:txBody>
                    <a:bodyPr/>
                    <a:lstStyle/>
                    <a:p>
                      <a:r>
                        <a:rPr lang="en-IN" dirty="0">
                          <a:latin typeface="Times New Roman" panose="02020603050405020304" pitchFamily="18" charset="0"/>
                          <a:cs typeface="Times New Roman" panose="02020603050405020304" pitchFamily="18" charset="0"/>
                        </a:rPr>
                        <a:t>SR. NO.</a:t>
                      </a:r>
                    </a:p>
                  </a:txBody>
                  <a:tcPr/>
                </a:tc>
                <a:tc>
                  <a:txBody>
                    <a:bodyPr/>
                    <a:lstStyle/>
                    <a:p>
                      <a:pPr algn="l"/>
                      <a:r>
                        <a:rPr lang="en-IN" dirty="0">
                          <a:latin typeface="Times New Roman" panose="02020603050405020304" pitchFamily="18" charset="0"/>
                          <a:cs typeface="Times New Roman" panose="02020603050405020304" pitchFamily="18" charset="0"/>
                        </a:rPr>
                        <a:t>TITLE</a:t>
                      </a:r>
                    </a:p>
                  </a:txBody>
                  <a:tcPr/>
                </a:tc>
                <a:tc>
                  <a:txBody>
                    <a:bodyPr/>
                    <a:lstStyle/>
                    <a:p>
                      <a:pPr algn="r"/>
                      <a:r>
                        <a:rPr lang="en-IN" dirty="0">
                          <a:latin typeface="Times New Roman" panose="02020603050405020304" pitchFamily="18" charset="0"/>
                          <a:cs typeface="Times New Roman" panose="02020603050405020304" pitchFamily="18" charset="0"/>
                        </a:rPr>
                        <a:t>SLIDE NO.</a:t>
                      </a:r>
                    </a:p>
                  </a:txBody>
                  <a:tcPr/>
                </a:tc>
                <a:extLst>
                  <a:ext uri="{0D108BD9-81ED-4DB2-BD59-A6C34878D82A}">
                    <a16:rowId xmlns:a16="http://schemas.microsoft.com/office/drawing/2014/main" val="2141143995"/>
                  </a:ext>
                </a:extLst>
              </a:tr>
              <a:tr h="477076">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pPr algn="l"/>
                      <a:r>
                        <a:rPr lang="en-IN" dirty="0">
                          <a:latin typeface="Times New Roman" panose="02020603050405020304" pitchFamily="18" charset="0"/>
                          <a:cs typeface="Times New Roman" panose="02020603050405020304" pitchFamily="18" charset="0"/>
                        </a:rPr>
                        <a:t>INTRODUCTION</a:t>
                      </a:r>
                    </a:p>
                  </a:txBody>
                  <a:tcPr/>
                </a:tc>
                <a:tc>
                  <a:txBody>
                    <a:bodyPr/>
                    <a:lstStyle/>
                    <a:p>
                      <a:pPr algn="r"/>
                      <a:r>
                        <a:rPr lang="en-IN"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2811230105"/>
                  </a:ext>
                </a:extLst>
              </a:tr>
              <a:tr h="477076">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pPr algn="l"/>
                      <a:r>
                        <a:rPr lang="en-IN" dirty="0">
                          <a:latin typeface="Times New Roman" panose="02020603050405020304" pitchFamily="18" charset="0"/>
                          <a:cs typeface="Times New Roman" panose="02020603050405020304" pitchFamily="18" charset="0"/>
                        </a:rPr>
                        <a:t>MOTIVATION</a:t>
                      </a:r>
                    </a:p>
                  </a:txBody>
                  <a:tcPr/>
                </a:tc>
                <a:tc>
                  <a:txBody>
                    <a:bodyPr/>
                    <a:lstStyle/>
                    <a:p>
                      <a:pPr algn="r"/>
                      <a:r>
                        <a:rPr lang="en-IN"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606013678"/>
                  </a:ext>
                </a:extLst>
              </a:tr>
              <a:tr h="477076">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pPr algn="l"/>
                      <a:r>
                        <a:rPr lang="en-IN" dirty="0">
                          <a:latin typeface="Times New Roman" panose="02020603050405020304" pitchFamily="18" charset="0"/>
                          <a:cs typeface="Times New Roman" panose="02020603050405020304" pitchFamily="18" charset="0"/>
                        </a:rPr>
                        <a:t>OBJECTIVES</a:t>
                      </a:r>
                    </a:p>
                  </a:txBody>
                  <a:tcPr/>
                </a:tc>
                <a:tc>
                  <a:txBody>
                    <a:bodyPr/>
                    <a:lstStyle/>
                    <a:p>
                      <a:pPr algn="r"/>
                      <a:r>
                        <a:rPr lang="en-IN"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3703875475"/>
                  </a:ext>
                </a:extLst>
              </a:tr>
              <a:tr h="477076">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pPr algn="l"/>
                      <a:r>
                        <a:rPr lang="en-IN" dirty="0">
                          <a:latin typeface="Times New Roman" panose="02020603050405020304" pitchFamily="18" charset="0"/>
                          <a:cs typeface="Times New Roman" panose="02020603050405020304" pitchFamily="18" charset="0"/>
                        </a:rPr>
                        <a:t>PROJECT STAGES</a:t>
                      </a:r>
                    </a:p>
                  </a:txBody>
                  <a:tcPr/>
                </a:tc>
                <a:tc>
                  <a:txBody>
                    <a:bodyPr/>
                    <a:lstStyle/>
                    <a:p>
                      <a:pPr algn="r"/>
                      <a:r>
                        <a:rPr lang="en-IN"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2441645257"/>
                  </a:ext>
                </a:extLst>
              </a:tr>
              <a:tr h="477076">
                <a:tc>
                  <a:txBody>
                    <a:bodyPr/>
                    <a:lstStyle/>
                    <a:p>
                      <a:r>
                        <a:rPr lang="en-IN" dirty="0">
                          <a:latin typeface="Times New Roman" panose="02020603050405020304" pitchFamily="18" charset="0"/>
                          <a:cs typeface="Times New Roman" panose="02020603050405020304" pitchFamily="18" charset="0"/>
                        </a:rPr>
                        <a:t>5.</a:t>
                      </a:r>
                    </a:p>
                  </a:txBody>
                  <a:tcPr/>
                </a:tc>
                <a:tc>
                  <a:txBody>
                    <a:bodyPr/>
                    <a:lstStyle/>
                    <a:p>
                      <a:pPr algn="l"/>
                      <a:r>
                        <a:rPr lang="en-IN" dirty="0">
                          <a:latin typeface="Times New Roman" panose="02020603050405020304" pitchFamily="18" charset="0"/>
                          <a:cs typeface="Times New Roman" panose="02020603050405020304" pitchFamily="18" charset="0"/>
                        </a:rPr>
                        <a:t>USER PROCESS</a:t>
                      </a:r>
                    </a:p>
                  </a:txBody>
                  <a:tcPr/>
                </a:tc>
                <a:tc>
                  <a:txBody>
                    <a:bodyPr/>
                    <a:lstStyle/>
                    <a:p>
                      <a:pPr algn="r"/>
                      <a:r>
                        <a:rPr lang="en-IN"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2823447918"/>
                  </a:ext>
                </a:extLst>
              </a:tr>
              <a:tr h="477076">
                <a:tc>
                  <a:txBody>
                    <a:bodyPr/>
                    <a:lstStyle/>
                    <a:p>
                      <a:r>
                        <a:rPr lang="en-IN" dirty="0">
                          <a:latin typeface="Times New Roman" panose="02020603050405020304" pitchFamily="18" charset="0"/>
                          <a:cs typeface="Times New Roman" panose="02020603050405020304" pitchFamily="18" charset="0"/>
                        </a:rPr>
                        <a:t>6.</a:t>
                      </a:r>
                    </a:p>
                  </a:txBody>
                  <a:tcPr/>
                </a:tc>
                <a:tc>
                  <a:txBody>
                    <a:bodyPr/>
                    <a:lstStyle/>
                    <a:p>
                      <a:pPr algn="l"/>
                      <a:r>
                        <a:rPr lang="en-IN" dirty="0">
                          <a:latin typeface="Times New Roman" panose="02020603050405020304" pitchFamily="18" charset="0"/>
                          <a:cs typeface="Times New Roman" panose="02020603050405020304" pitchFamily="18" charset="0"/>
                        </a:rPr>
                        <a:t>SELECTION PARAMETERS</a:t>
                      </a:r>
                    </a:p>
                  </a:txBody>
                  <a:tcPr/>
                </a:tc>
                <a:tc>
                  <a:txBody>
                    <a:bodyPr/>
                    <a:lstStyle/>
                    <a:p>
                      <a:pPr algn="r"/>
                      <a:r>
                        <a:rPr lang="en-IN"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2369531927"/>
                  </a:ext>
                </a:extLst>
              </a:tr>
              <a:tr h="477076">
                <a:tc>
                  <a:txBody>
                    <a:bodyPr/>
                    <a:lstStyle/>
                    <a:p>
                      <a:r>
                        <a:rPr lang="en-IN" dirty="0">
                          <a:latin typeface="Times New Roman" panose="02020603050405020304" pitchFamily="18" charset="0"/>
                          <a:cs typeface="Times New Roman" panose="02020603050405020304" pitchFamily="18" charset="0"/>
                        </a:rPr>
                        <a:t>7.</a:t>
                      </a:r>
                    </a:p>
                  </a:txBody>
                  <a:tcPr/>
                </a:tc>
                <a:tc>
                  <a:txBody>
                    <a:bodyPr/>
                    <a:lstStyle/>
                    <a:p>
                      <a:pPr algn="l"/>
                      <a:r>
                        <a:rPr lang="en-IN" dirty="0">
                          <a:latin typeface="Times New Roman" panose="02020603050405020304" pitchFamily="18" charset="0"/>
                          <a:cs typeface="Times New Roman" panose="02020603050405020304" pitchFamily="18" charset="0"/>
                        </a:rPr>
                        <a:t>SYSTEM DESIGN</a:t>
                      </a:r>
                    </a:p>
                  </a:txBody>
                  <a:tcPr/>
                </a:tc>
                <a:tc>
                  <a:txBody>
                    <a:bodyPr/>
                    <a:lstStyle/>
                    <a:p>
                      <a:pPr algn="r"/>
                      <a:r>
                        <a:rPr lang="en-IN"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1708196828"/>
                  </a:ext>
                </a:extLst>
              </a:tr>
              <a:tr h="477076">
                <a:tc>
                  <a:txBody>
                    <a:bodyPr/>
                    <a:lstStyle/>
                    <a:p>
                      <a:r>
                        <a:rPr lang="en-IN" dirty="0">
                          <a:latin typeface="Times New Roman" panose="02020603050405020304" pitchFamily="18" charset="0"/>
                          <a:cs typeface="Times New Roman" panose="02020603050405020304" pitchFamily="18" charset="0"/>
                        </a:rPr>
                        <a:t>8.</a:t>
                      </a:r>
                    </a:p>
                  </a:txBody>
                  <a:tcPr/>
                </a:tc>
                <a:tc>
                  <a:txBody>
                    <a:bodyPr/>
                    <a:lstStyle/>
                    <a:p>
                      <a:pPr algn="l"/>
                      <a:r>
                        <a:rPr lang="en-IN" dirty="0">
                          <a:latin typeface="Times New Roman" panose="02020603050405020304" pitchFamily="18" charset="0"/>
                          <a:cs typeface="Times New Roman" panose="02020603050405020304" pitchFamily="18" charset="0"/>
                        </a:rPr>
                        <a:t>TOOLS &amp; TECHNOLOGIES</a:t>
                      </a:r>
                    </a:p>
                  </a:txBody>
                  <a:tcPr/>
                </a:tc>
                <a:tc>
                  <a:txBody>
                    <a:bodyPr/>
                    <a:lstStyle/>
                    <a:p>
                      <a:pPr algn="r"/>
                      <a:r>
                        <a:rPr lang="en-IN"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582889557"/>
                  </a:ext>
                </a:extLst>
              </a:tr>
              <a:tr h="477076">
                <a:tc>
                  <a:txBody>
                    <a:bodyPr/>
                    <a:lstStyle/>
                    <a:p>
                      <a:r>
                        <a:rPr lang="en-IN" dirty="0">
                          <a:latin typeface="Times New Roman" panose="02020603050405020304" pitchFamily="18" charset="0"/>
                          <a:cs typeface="Times New Roman" panose="02020603050405020304" pitchFamily="18" charset="0"/>
                        </a:rPr>
                        <a:t>9.</a:t>
                      </a:r>
                    </a:p>
                  </a:txBody>
                  <a:tcPr/>
                </a:tc>
                <a:tc>
                  <a:txBody>
                    <a:bodyPr/>
                    <a:lstStyle/>
                    <a:p>
                      <a:pPr algn="l"/>
                      <a:r>
                        <a:rPr lang="en-IN" dirty="0">
                          <a:latin typeface="Times New Roman" panose="02020603050405020304" pitchFamily="18" charset="0"/>
                          <a:cs typeface="Times New Roman" panose="02020603050405020304" pitchFamily="18" charset="0"/>
                        </a:rPr>
                        <a:t>NOVELTY of PROPOSED WORK</a:t>
                      </a:r>
                    </a:p>
                  </a:txBody>
                  <a:tcPr/>
                </a:tc>
                <a:tc>
                  <a:txBody>
                    <a:bodyPr/>
                    <a:lstStyle/>
                    <a:p>
                      <a:pPr algn="r"/>
                      <a:r>
                        <a:rPr lang="en-IN" dirty="0">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3034059918"/>
                  </a:ext>
                </a:extLst>
              </a:tr>
              <a:tr h="477076">
                <a:tc>
                  <a:txBody>
                    <a:bodyPr/>
                    <a:lstStyle/>
                    <a:p>
                      <a:r>
                        <a:rPr lang="en-IN" dirty="0">
                          <a:latin typeface="Times New Roman" panose="02020603050405020304" pitchFamily="18" charset="0"/>
                          <a:cs typeface="Times New Roman" panose="02020603050405020304" pitchFamily="18" charset="0"/>
                        </a:rPr>
                        <a:t>10.</a:t>
                      </a:r>
                    </a:p>
                  </a:txBody>
                  <a:tcPr/>
                </a:tc>
                <a:tc>
                  <a:txBody>
                    <a:bodyPr/>
                    <a:lstStyle/>
                    <a:p>
                      <a:pPr algn="l"/>
                      <a:r>
                        <a:rPr lang="en-IN" dirty="0">
                          <a:latin typeface="Times New Roman" panose="02020603050405020304" pitchFamily="18" charset="0"/>
                          <a:cs typeface="Times New Roman" panose="02020603050405020304" pitchFamily="18" charset="0"/>
                        </a:rPr>
                        <a:t>MACHINE LEARNING MODELS: LINE GRAPHS [REG.]</a:t>
                      </a:r>
                    </a:p>
                  </a:txBody>
                  <a:tcPr/>
                </a:tc>
                <a:tc>
                  <a:txBody>
                    <a:bodyPr/>
                    <a:lstStyle/>
                    <a:p>
                      <a:pPr algn="r"/>
                      <a:r>
                        <a:rPr lang="en-IN"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2229843471"/>
                  </a:ext>
                </a:extLst>
              </a:tr>
              <a:tr h="477076">
                <a:tc>
                  <a:txBody>
                    <a:bodyPr/>
                    <a:lstStyle/>
                    <a:p>
                      <a:r>
                        <a:rPr lang="en-IN" dirty="0">
                          <a:latin typeface="Times New Roman" panose="02020603050405020304" pitchFamily="18" charset="0"/>
                          <a:cs typeface="Times New Roman" panose="02020603050405020304" pitchFamily="18"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MACHINE LEARNING MODELS: LINE GRAPHS [CROSS-VAL.]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389675006"/>
                  </a:ext>
                </a:extLst>
              </a:tr>
              <a:tr h="477076">
                <a:tc>
                  <a:txBody>
                    <a:bodyPr/>
                    <a:lstStyle/>
                    <a:p>
                      <a:r>
                        <a:rPr lang="en-IN" dirty="0">
                          <a:latin typeface="Times New Roman" panose="02020603050405020304" pitchFamily="18" charset="0"/>
                          <a:cs typeface="Times New Roman" panose="02020603050405020304" pitchFamily="18" charset="0"/>
                        </a:rPr>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MACHINE LEARNING MODELS: ACCURACY</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16</a:t>
                      </a:r>
                    </a:p>
                  </a:txBody>
                  <a:tcPr/>
                </a:tc>
                <a:extLst>
                  <a:ext uri="{0D108BD9-81ED-4DB2-BD59-A6C34878D82A}">
                    <a16:rowId xmlns:a16="http://schemas.microsoft.com/office/drawing/2014/main" val="4254243912"/>
                  </a:ext>
                </a:extLst>
              </a:tr>
              <a:tr h="477076">
                <a:tc>
                  <a:txBody>
                    <a:bodyPr/>
                    <a:lstStyle/>
                    <a:p>
                      <a:r>
                        <a:rPr lang="en-IN" dirty="0">
                          <a:latin typeface="Times New Roman" panose="02020603050405020304" pitchFamily="18" charset="0"/>
                          <a:cs typeface="Times New Roman" panose="02020603050405020304" pitchFamily="18" charset="0"/>
                        </a:rPr>
                        <a:t>13.</a:t>
                      </a:r>
                    </a:p>
                  </a:txBody>
                  <a:tcPr/>
                </a:tc>
                <a:tc>
                  <a:txBody>
                    <a:bodyPr/>
                    <a:lstStyle/>
                    <a:p>
                      <a:pPr algn="l"/>
                      <a:r>
                        <a:rPr lang="en-IN" dirty="0">
                          <a:latin typeface="Times New Roman" panose="02020603050405020304" pitchFamily="18" charset="0"/>
                          <a:cs typeface="Times New Roman" panose="02020603050405020304" pitchFamily="18" charset="0"/>
                        </a:rPr>
                        <a:t>CONCLUSION</a:t>
                      </a:r>
                    </a:p>
                  </a:txBody>
                  <a:tcPr/>
                </a:tc>
                <a:tc>
                  <a:txBody>
                    <a:bodyPr/>
                    <a:lstStyle/>
                    <a:p>
                      <a:pPr algn="r"/>
                      <a:r>
                        <a:rPr lang="en-IN" dirty="0">
                          <a:latin typeface="Times New Roman" panose="02020603050405020304" pitchFamily="18" charset="0"/>
                          <a:cs typeface="Times New Roman" panose="02020603050405020304" pitchFamily="18" charset="0"/>
                        </a:rPr>
                        <a:t>17</a:t>
                      </a:r>
                    </a:p>
                  </a:txBody>
                  <a:tcPr/>
                </a:tc>
                <a:extLst>
                  <a:ext uri="{0D108BD9-81ED-4DB2-BD59-A6C34878D82A}">
                    <a16:rowId xmlns:a16="http://schemas.microsoft.com/office/drawing/2014/main" val="745326732"/>
                  </a:ext>
                </a:extLst>
              </a:tr>
            </a:tbl>
          </a:graphicData>
        </a:graphic>
      </p:graphicFrame>
    </p:spTree>
    <p:extLst>
      <p:ext uri="{BB962C8B-B14F-4D97-AF65-F5344CB8AC3E}">
        <p14:creationId xmlns:p14="http://schemas.microsoft.com/office/powerpoint/2010/main" val="16606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0600" y="4311900"/>
            <a:ext cx="3352800" cy="598083"/>
            <a:chOff x="0" y="0"/>
            <a:chExt cx="904194" cy="157520"/>
          </a:xfrm>
        </p:grpSpPr>
        <p:sp>
          <p:nvSpPr>
            <p:cNvPr id="3" name="Freeform 3"/>
            <p:cNvSpPr/>
            <p:nvPr/>
          </p:nvSpPr>
          <p:spPr>
            <a:xfrm>
              <a:off x="0" y="0"/>
              <a:ext cx="904194" cy="157520"/>
            </a:xfrm>
            <a:custGeom>
              <a:avLst/>
              <a:gdLst/>
              <a:ahLst/>
              <a:cxnLst/>
              <a:rect l="l" t="t" r="r" b="b"/>
              <a:pathLst>
                <a:path w="904194" h="157520">
                  <a:moveTo>
                    <a:pt x="0" y="0"/>
                  </a:moveTo>
                  <a:lnTo>
                    <a:pt x="904194" y="0"/>
                  </a:lnTo>
                  <a:lnTo>
                    <a:pt x="904194" y="157520"/>
                  </a:lnTo>
                  <a:lnTo>
                    <a:pt x="0" y="157520"/>
                  </a:lnTo>
                  <a:close/>
                </a:path>
              </a:pathLst>
            </a:custGeom>
            <a:solidFill>
              <a:srgbClr val="7ED8FD"/>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pic>
        <p:nvPicPr>
          <p:cNvPr id="5" name="Picture 5"/>
          <p:cNvPicPr>
            <a:picLocks noChangeAspect="1"/>
          </p:cNvPicPr>
          <p:nvPr/>
        </p:nvPicPr>
        <p:blipFill rotWithShape="1">
          <a:blip r:embed="rId2"/>
          <a:srcRect r="27496"/>
          <a:stretch/>
        </p:blipFill>
        <p:spPr>
          <a:xfrm>
            <a:off x="9315450" y="1028700"/>
            <a:ext cx="8972550" cy="8229600"/>
          </a:xfrm>
          <a:prstGeom prst="rect">
            <a:avLst/>
          </a:prstGeom>
        </p:spPr>
      </p:pic>
      <p:sp>
        <p:nvSpPr>
          <p:cNvPr id="6" name="TextBox 6"/>
          <p:cNvSpPr txBox="1"/>
          <p:nvPr/>
        </p:nvSpPr>
        <p:spPr>
          <a:xfrm>
            <a:off x="1028700" y="1233257"/>
            <a:ext cx="6515100" cy="1192634"/>
          </a:xfrm>
          <a:prstGeom prst="rect">
            <a:avLst/>
          </a:prstGeom>
        </p:spPr>
        <p:txBody>
          <a:bodyPr wrap="square" lIns="0" tIns="0" rIns="0" bIns="0" rtlCol="0" anchor="t">
            <a:spAutoFit/>
          </a:bodyPr>
          <a:lstStyle/>
          <a:p>
            <a:pPr marL="0" lvl="0" indent="0">
              <a:lnSpc>
                <a:spcPts val="9267"/>
              </a:lnSpc>
              <a:spcBef>
                <a:spcPct val="0"/>
              </a:spcBef>
            </a:pPr>
            <a:r>
              <a:rPr lang="en-US" sz="7988" b="1" dirty="0">
                <a:solidFill>
                  <a:srgbClr val="12222B"/>
                </a:solidFill>
                <a:latin typeface="Times New Roman" panose="02020603050405020304" pitchFamily="18" charset="0"/>
                <a:cs typeface="Times New Roman" panose="02020603050405020304" pitchFamily="18" charset="0"/>
              </a:rPr>
              <a:t>Introduction</a:t>
            </a:r>
            <a:endParaRPr lang="en-US" sz="7988" b="1" u="none" dirty="0">
              <a:solidFill>
                <a:srgbClr val="12222B"/>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1028700" y="4407713"/>
            <a:ext cx="4645361" cy="406458"/>
          </a:xfrm>
          <a:prstGeom prst="rect">
            <a:avLst/>
          </a:prstGeom>
        </p:spPr>
        <p:txBody>
          <a:bodyPr lIns="0" tIns="0" rIns="0" bIns="0" rtlCol="0" anchor="t">
            <a:spAutoFit/>
          </a:bodyPr>
          <a:lstStyle/>
          <a:p>
            <a:pPr marL="0" lvl="0" indent="0">
              <a:lnSpc>
                <a:spcPts val="3359"/>
              </a:lnSpc>
              <a:spcBef>
                <a:spcPct val="0"/>
              </a:spcBef>
            </a:pPr>
            <a:r>
              <a:rPr lang="en-US" sz="2400" dirty="0">
                <a:solidFill>
                  <a:srgbClr val="000000"/>
                </a:solidFill>
                <a:latin typeface="Times New Roman" panose="02020603050405020304" pitchFamily="18" charset="0"/>
                <a:cs typeface="Times New Roman" panose="02020603050405020304" pitchFamily="18" charset="0"/>
              </a:rPr>
              <a:t>PROBLEM DEFINITION</a:t>
            </a:r>
            <a:endParaRPr lang="en-US" sz="2400" u="none" dirty="0">
              <a:solidFill>
                <a:srgbClr val="000000"/>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1028700" y="5347806"/>
            <a:ext cx="6515100" cy="3134769"/>
          </a:xfrm>
          <a:prstGeom prst="rect">
            <a:avLst/>
          </a:prstGeom>
        </p:spPr>
        <p:txBody>
          <a:bodyPr wrap="square" lIns="0" tIns="0" rIns="0" bIns="0" rtlCol="0" anchor="t">
            <a:spAutoFit/>
          </a:bodyPr>
          <a:lstStyle/>
          <a:p>
            <a:pPr marL="29210" indent="0" algn="just">
              <a:lnSpc>
                <a:spcPct val="107000"/>
              </a:lnSpc>
              <a:spcAft>
                <a:spcPts val="25"/>
              </a:spcAft>
              <a:buNone/>
            </a:pP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Real estate value in India has not been given enough attention. Sellers take advantage of this and raise prices as a result. Because there is no standardised list to help potential purchasers make a wise purchase selection, the process to buy these residential properties in India is skewed. An ordinary guy cannot fully consider the many market trends and their effects on the cost of real estate.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6405"/>
          <a:stretch>
            <a:fillRect/>
          </a:stretch>
        </p:blipFill>
        <p:spPr>
          <a:xfrm>
            <a:off x="7742767" y="1028700"/>
            <a:ext cx="9516533" cy="5010150"/>
          </a:xfrm>
          <a:prstGeom prst="rect">
            <a:avLst/>
          </a:prstGeom>
        </p:spPr>
      </p:pic>
      <p:sp>
        <p:nvSpPr>
          <p:cNvPr id="4" name="TextBox 4"/>
          <p:cNvSpPr txBox="1"/>
          <p:nvPr/>
        </p:nvSpPr>
        <p:spPr>
          <a:xfrm>
            <a:off x="2178107" y="3161878"/>
            <a:ext cx="4248148" cy="743793"/>
          </a:xfrm>
          <a:prstGeom prst="rect">
            <a:avLst/>
          </a:prstGeom>
        </p:spPr>
        <p:txBody>
          <a:bodyPr wrap="square" lIns="0" tIns="0" rIns="0" bIns="0" rtlCol="0" anchor="t">
            <a:spAutoFit/>
          </a:bodyPr>
          <a:lstStyle/>
          <a:p>
            <a:pPr marL="0" lvl="0" indent="0">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MOTIVATION</a:t>
            </a:r>
            <a:endParaRPr lang="en-US" sz="5000" b="1" u="none" dirty="0">
              <a:solidFill>
                <a:srgbClr val="12222B"/>
              </a:solidFill>
              <a:latin typeface="Times New Roman" panose="02020603050405020304" pitchFamily="18" charset="0"/>
              <a:cs typeface="Times New Roman" panose="02020603050405020304" pitchFamily="18" charset="0"/>
            </a:endParaRPr>
          </a:p>
        </p:txBody>
      </p:sp>
      <p:grpSp>
        <p:nvGrpSpPr>
          <p:cNvPr id="5" name="Group 5"/>
          <p:cNvGrpSpPr/>
          <p:nvPr/>
        </p:nvGrpSpPr>
        <p:grpSpPr>
          <a:xfrm>
            <a:off x="0" y="998325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17259300" y="0"/>
            <a:ext cx="1028700" cy="303750"/>
            <a:chOff x="0" y="0"/>
            <a:chExt cx="270933" cy="80000"/>
          </a:xfrm>
        </p:grpSpPr>
        <p:sp>
          <p:nvSpPr>
            <p:cNvPr id="9" name="Freeform 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0" y="0"/>
            <a:ext cx="1028700" cy="303750"/>
            <a:chOff x="0" y="0"/>
            <a:chExt cx="270933" cy="80000"/>
          </a:xfrm>
        </p:grpSpPr>
        <p:sp>
          <p:nvSpPr>
            <p:cNvPr id="12" name="Freeform 1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17259300" y="9983250"/>
            <a:ext cx="1028700" cy="303750"/>
            <a:chOff x="0" y="0"/>
            <a:chExt cx="270933" cy="80000"/>
          </a:xfrm>
        </p:grpSpPr>
        <p:sp>
          <p:nvSpPr>
            <p:cNvPr id="15" name="Freeform 1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1028700" y="6573303"/>
            <a:ext cx="3273481" cy="2684994"/>
            <a:chOff x="0" y="0"/>
            <a:chExt cx="1176543" cy="965032"/>
          </a:xfrm>
        </p:grpSpPr>
        <p:sp>
          <p:nvSpPr>
            <p:cNvPr id="18" name="Freeform 18"/>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36C5FF"/>
            </a:solidFill>
          </p:spPr>
        </p:sp>
        <p:sp>
          <p:nvSpPr>
            <p:cNvPr id="19" name="TextBox 19"/>
            <p:cNvSpPr txBox="1"/>
            <p:nvPr/>
          </p:nvSpPr>
          <p:spPr>
            <a:xfrm>
              <a:off x="0" y="0"/>
              <a:ext cx="1176543" cy="961610"/>
            </a:xfrm>
            <a:prstGeom prst="rect">
              <a:avLst/>
            </a:prstGeom>
          </p:spPr>
          <p:txBody>
            <a:bodyPr lIns="50800" tIns="50800" rIns="50800" bIns="50800" rtlCol="0" anchor="ctr"/>
            <a:lstStyle/>
            <a:p>
              <a:pPr marL="228600" marR="130810" lvl="1" algn="ctr" fontAlgn="base">
                <a:lnSpc>
                  <a:spcPct val="110000"/>
                </a:lnSpc>
                <a:spcAft>
                  <a:spcPts val="555"/>
                </a:spcAft>
                <a:buClr>
                  <a:srgbClr val="000000"/>
                </a:buClr>
                <a:buSzPts val="1200"/>
              </a:pPr>
              <a:r>
                <a:rPr lang="en-IN" sz="2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find affordable real estate prices for residential prospects.</a:t>
              </a:r>
            </a:p>
          </p:txBody>
        </p:sp>
      </p:grpSp>
      <p:grpSp>
        <p:nvGrpSpPr>
          <p:cNvPr id="20" name="Group 20"/>
          <p:cNvGrpSpPr/>
          <p:nvPr/>
        </p:nvGrpSpPr>
        <p:grpSpPr>
          <a:xfrm>
            <a:off x="5347740" y="6563782"/>
            <a:ext cx="3307002" cy="2694515"/>
            <a:chOff x="0" y="-3422"/>
            <a:chExt cx="1188591" cy="968454"/>
          </a:xfrm>
        </p:grpSpPr>
        <p:sp>
          <p:nvSpPr>
            <p:cNvPr id="21" name="Freeform 21"/>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2A4D70"/>
            </a:solidFill>
          </p:spPr>
        </p:sp>
        <p:sp>
          <p:nvSpPr>
            <p:cNvPr id="22" name="TextBox 22"/>
            <p:cNvSpPr txBox="1"/>
            <p:nvPr/>
          </p:nvSpPr>
          <p:spPr>
            <a:xfrm>
              <a:off x="0" y="-3422"/>
              <a:ext cx="1188591" cy="965032"/>
            </a:xfrm>
            <a:prstGeom prst="rect">
              <a:avLst/>
            </a:prstGeom>
          </p:spPr>
          <p:txBody>
            <a:bodyPr lIns="50800" tIns="50800" rIns="50800" bIns="50800" rtlCol="0" anchor="ctr"/>
            <a:lstStyle/>
            <a:p>
              <a:pPr marL="228600" marR="130810" lvl="1" algn="ctr" fontAlgn="base">
                <a:lnSpc>
                  <a:spcPct val="110000"/>
                </a:lnSpc>
                <a:spcAft>
                  <a:spcPts val="545"/>
                </a:spcAft>
                <a:buClr>
                  <a:srgbClr val="000000"/>
                </a:buClr>
                <a:buSzPts val="1200"/>
              </a:pPr>
              <a:r>
                <a:rPr lang="en-IN" sz="24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provide rate stability and distribution in the market.</a:t>
              </a:r>
            </a:p>
          </p:txBody>
        </p:sp>
      </p:grpSp>
      <p:grpSp>
        <p:nvGrpSpPr>
          <p:cNvPr id="23" name="Group 23"/>
          <p:cNvGrpSpPr/>
          <p:nvPr/>
        </p:nvGrpSpPr>
        <p:grpSpPr>
          <a:xfrm>
            <a:off x="9666780" y="6573303"/>
            <a:ext cx="3273481" cy="2684994"/>
            <a:chOff x="0" y="0"/>
            <a:chExt cx="1176543" cy="965032"/>
          </a:xfrm>
        </p:grpSpPr>
        <p:sp>
          <p:nvSpPr>
            <p:cNvPr id="24" name="Freeform 24"/>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sp>
        <p:sp>
          <p:nvSpPr>
            <p:cNvPr id="25" name="TextBox 25"/>
            <p:cNvSpPr txBox="1"/>
            <p:nvPr/>
          </p:nvSpPr>
          <p:spPr>
            <a:xfrm>
              <a:off x="0" y="0"/>
              <a:ext cx="1176543" cy="961610"/>
            </a:xfrm>
            <a:prstGeom prst="rect">
              <a:avLst/>
            </a:prstGeom>
          </p:spPr>
          <p:txBody>
            <a:bodyPr lIns="50800" tIns="50800" rIns="50800" bIns="50800" rtlCol="0" anchor="ctr"/>
            <a:lstStyle/>
            <a:p>
              <a:pPr algn="ctr">
                <a:lnSpc>
                  <a:spcPts val="3080"/>
                </a:lnSpc>
              </a:pPr>
              <a:r>
                <a:rPr lang="en-IN" sz="2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attain reliable and faster results of residential price analysis. </a:t>
              </a:r>
            </a:p>
            <a:p>
              <a:pPr algn="ctr">
                <a:lnSpc>
                  <a:spcPts val="3080"/>
                </a:lnSpc>
              </a:pPr>
              <a:endParaRPr lang="en-US" sz="2200" dirty="0">
                <a:solidFill>
                  <a:srgbClr val="FFFFFF"/>
                </a:solidFill>
                <a:latin typeface="Times New Roman" panose="02020603050405020304" pitchFamily="18" charset="0"/>
                <a:cs typeface="Times New Roman" panose="02020603050405020304" pitchFamily="18" charset="0"/>
              </a:endParaRPr>
            </a:p>
          </p:txBody>
        </p:sp>
      </p:grpSp>
      <p:grpSp>
        <p:nvGrpSpPr>
          <p:cNvPr id="26" name="Group 26"/>
          <p:cNvGrpSpPr/>
          <p:nvPr/>
        </p:nvGrpSpPr>
        <p:grpSpPr>
          <a:xfrm>
            <a:off x="13985819" y="6573303"/>
            <a:ext cx="3273481" cy="2684994"/>
            <a:chOff x="0" y="0"/>
            <a:chExt cx="1176543" cy="965032"/>
          </a:xfrm>
        </p:grpSpPr>
        <p:sp>
          <p:nvSpPr>
            <p:cNvPr id="27" name="Freeform 27"/>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1885F1"/>
            </a:solidFill>
          </p:spPr>
        </p:sp>
        <p:sp>
          <p:nvSpPr>
            <p:cNvPr id="28" name="TextBox 28"/>
            <p:cNvSpPr txBox="1"/>
            <p:nvPr/>
          </p:nvSpPr>
          <p:spPr>
            <a:xfrm>
              <a:off x="0" y="3422"/>
              <a:ext cx="1176543" cy="961610"/>
            </a:xfrm>
            <a:prstGeom prst="rect">
              <a:avLst/>
            </a:prstGeom>
          </p:spPr>
          <p:txBody>
            <a:bodyPr lIns="50800" tIns="50800" rIns="50800" bIns="50800" rtlCol="0" anchor="ctr"/>
            <a:lstStyle/>
            <a:p>
              <a:pPr algn="ctr">
                <a:lnSpc>
                  <a:spcPts val="3080"/>
                </a:lnSpc>
              </a:pPr>
              <a:r>
                <a:rPr lang="en-IN" sz="24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imbibe accuracy of price per square footage of residential prospects. </a:t>
              </a:r>
            </a:p>
            <a:p>
              <a:pPr algn="ctr">
                <a:lnSpc>
                  <a:spcPts val="3080"/>
                </a:lnSpc>
              </a:pPr>
              <a:endParaRPr lang="en-US" sz="2200" dirty="0">
                <a:solidFill>
                  <a:srgbClr val="FFFFFF"/>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6405"/>
          <a:stretch>
            <a:fillRect/>
          </a:stretch>
        </p:blipFill>
        <p:spPr>
          <a:xfrm>
            <a:off x="1028700" y="884042"/>
            <a:ext cx="9516533" cy="5010150"/>
          </a:xfrm>
          <a:prstGeom prst="rect">
            <a:avLst/>
          </a:prstGeom>
        </p:spPr>
      </p:pic>
      <p:sp>
        <p:nvSpPr>
          <p:cNvPr id="4" name="TextBox 4"/>
          <p:cNvSpPr txBox="1"/>
          <p:nvPr/>
        </p:nvSpPr>
        <p:spPr>
          <a:xfrm>
            <a:off x="12039600" y="3017220"/>
            <a:ext cx="4130277" cy="743793"/>
          </a:xfrm>
          <a:prstGeom prst="rect">
            <a:avLst/>
          </a:prstGeom>
        </p:spPr>
        <p:txBody>
          <a:bodyPr wrap="square" lIns="0" tIns="0" rIns="0" bIns="0" rtlCol="0" anchor="t">
            <a:spAutoFit/>
          </a:bodyPr>
          <a:lstStyle/>
          <a:p>
            <a:pPr marL="0" lvl="0" indent="0">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OBJECTIVES</a:t>
            </a:r>
            <a:endParaRPr lang="en-US" sz="5000" b="1" u="none" dirty="0">
              <a:solidFill>
                <a:srgbClr val="12222B"/>
              </a:solidFill>
              <a:latin typeface="Times New Roman" panose="02020603050405020304" pitchFamily="18" charset="0"/>
              <a:cs typeface="Times New Roman" panose="02020603050405020304" pitchFamily="18" charset="0"/>
            </a:endParaRPr>
          </a:p>
        </p:txBody>
      </p:sp>
      <p:grpSp>
        <p:nvGrpSpPr>
          <p:cNvPr id="5" name="Group 5"/>
          <p:cNvGrpSpPr/>
          <p:nvPr/>
        </p:nvGrpSpPr>
        <p:grpSpPr>
          <a:xfrm>
            <a:off x="0" y="998325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17259300" y="0"/>
            <a:ext cx="1028700" cy="303750"/>
            <a:chOff x="0" y="0"/>
            <a:chExt cx="270933" cy="80000"/>
          </a:xfrm>
        </p:grpSpPr>
        <p:sp>
          <p:nvSpPr>
            <p:cNvPr id="9" name="Freeform 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0" y="0"/>
            <a:ext cx="1028700" cy="303750"/>
            <a:chOff x="0" y="0"/>
            <a:chExt cx="270933" cy="80000"/>
          </a:xfrm>
        </p:grpSpPr>
        <p:sp>
          <p:nvSpPr>
            <p:cNvPr id="12" name="Freeform 1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17259300" y="9983250"/>
            <a:ext cx="1028700" cy="303750"/>
            <a:chOff x="0" y="0"/>
            <a:chExt cx="270933" cy="80000"/>
          </a:xfrm>
        </p:grpSpPr>
        <p:sp>
          <p:nvSpPr>
            <p:cNvPr id="15" name="Freeform 1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1028700" y="6573303"/>
            <a:ext cx="3273481" cy="2684994"/>
            <a:chOff x="0" y="0"/>
            <a:chExt cx="1176543" cy="965032"/>
          </a:xfrm>
        </p:grpSpPr>
        <p:sp>
          <p:nvSpPr>
            <p:cNvPr id="18" name="Freeform 18"/>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36C5FF"/>
            </a:solidFill>
          </p:spPr>
        </p:sp>
        <p:sp>
          <p:nvSpPr>
            <p:cNvPr id="19" name="TextBox 19"/>
            <p:cNvSpPr txBox="1"/>
            <p:nvPr/>
          </p:nvSpPr>
          <p:spPr>
            <a:xfrm>
              <a:off x="0" y="0"/>
              <a:ext cx="1176543" cy="961610"/>
            </a:xfrm>
            <a:prstGeom prst="rect">
              <a:avLst/>
            </a:prstGeom>
          </p:spPr>
          <p:txBody>
            <a:bodyPr lIns="50800" tIns="50800" rIns="50800" bIns="50800" rtlCol="0" anchor="ctr"/>
            <a:lstStyle/>
            <a:p>
              <a:pPr marL="228600" marR="130810" lvl="1" algn="ctr" fontAlgn="base">
                <a:lnSpc>
                  <a:spcPct val="110000"/>
                </a:lnSpc>
                <a:spcAft>
                  <a:spcPts val="555"/>
                </a:spcAft>
                <a:buClr>
                  <a:srgbClr val="000000"/>
                </a:buClr>
                <a:buSzPts val="1200"/>
              </a:pPr>
              <a:r>
                <a:rPr lang="en-IN" sz="2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build a highly predictive real estate price prediction model. </a:t>
              </a:r>
            </a:p>
          </p:txBody>
        </p:sp>
      </p:grpSp>
      <p:grpSp>
        <p:nvGrpSpPr>
          <p:cNvPr id="20" name="Group 20"/>
          <p:cNvGrpSpPr/>
          <p:nvPr/>
        </p:nvGrpSpPr>
        <p:grpSpPr>
          <a:xfrm>
            <a:off x="5347740" y="6563782"/>
            <a:ext cx="3307002" cy="2694515"/>
            <a:chOff x="0" y="-3422"/>
            <a:chExt cx="1188591" cy="968454"/>
          </a:xfrm>
        </p:grpSpPr>
        <p:sp>
          <p:nvSpPr>
            <p:cNvPr id="21" name="Freeform 21"/>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2A4D70"/>
            </a:solidFill>
          </p:spPr>
        </p:sp>
        <p:sp>
          <p:nvSpPr>
            <p:cNvPr id="22" name="TextBox 22"/>
            <p:cNvSpPr txBox="1"/>
            <p:nvPr/>
          </p:nvSpPr>
          <p:spPr>
            <a:xfrm>
              <a:off x="0" y="-3422"/>
              <a:ext cx="1188591" cy="965032"/>
            </a:xfrm>
            <a:prstGeom prst="rect">
              <a:avLst/>
            </a:prstGeom>
          </p:spPr>
          <p:txBody>
            <a:bodyPr lIns="50800" tIns="50800" rIns="50800" bIns="50800" rtlCol="0" anchor="ctr"/>
            <a:lstStyle/>
            <a:p>
              <a:pPr marL="228600" marR="130810" lvl="1" algn="ctr" fontAlgn="base">
                <a:lnSpc>
                  <a:spcPct val="110000"/>
                </a:lnSpc>
                <a:spcAft>
                  <a:spcPts val="545"/>
                </a:spcAft>
                <a:buClr>
                  <a:srgbClr val="000000"/>
                </a:buClr>
                <a:buSzPts val="1200"/>
              </a:pPr>
              <a:r>
                <a:rPr lang="en-IN" sz="24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help the user find affordable rates of residential prospects. </a:t>
              </a:r>
            </a:p>
          </p:txBody>
        </p:sp>
      </p:grpSp>
      <p:grpSp>
        <p:nvGrpSpPr>
          <p:cNvPr id="23" name="Group 23"/>
          <p:cNvGrpSpPr/>
          <p:nvPr/>
        </p:nvGrpSpPr>
        <p:grpSpPr>
          <a:xfrm>
            <a:off x="9666780" y="6573303"/>
            <a:ext cx="3273481" cy="2684994"/>
            <a:chOff x="0" y="0"/>
            <a:chExt cx="1176543" cy="965032"/>
          </a:xfrm>
        </p:grpSpPr>
        <p:sp>
          <p:nvSpPr>
            <p:cNvPr id="24" name="Freeform 24"/>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sp>
        <p:sp>
          <p:nvSpPr>
            <p:cNvPr id="25" name="TextBox 25"/>
            <p:cNvSpPr txBox="1"/>
            <p:nvPr/>
          </p:nvSpPr>
          <p:spPr>
            <a:xfrm>
              <a:off x="0" y="0"/>
              <a:ext cx="1176543" cy="961610"/>
            </a:xfrm>
            <a:prstGeom prst="rect">
              <a:avLst/>
            </a:prstGeom>
          </p:spPr>
          <p:txBody>
            <a:bodyPr lIns="50800" tIns="50800" rIns="50800" bIns="50800" rtlCol="0" anchor="ctr"/>
            <a:lstStyle/>
            <a:p>
              <a:pPr marL="228600" marR="130810" lvl="1" algn="ctr" fontAlgn="base">
                <a:lnSpc>
                  <a:spcPct val="110000"/>
                </a:lnSpc>
                <a:spcAft>
                  <a:spcPts val="555"/>
                </a:spcAft>
                <a:buClr>
                  <a:srgbClr val="000000"/>
                </a:buClr>
                <a:buSzPts val="1200"/>
              </a:pPr>
              <a:r>
                <a:rPr lang="en-IN" sz="2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increase the accuracy of model prediction for residential costs. </a:t>
              </a:r>
            </a:p>
          </p:txBody>
        </p:sp>
      </p:grpSp>
      <p:grpSp>
        <p:nvGrpSpPr>
          <p:cNvPr id="26" name="Group 26"/>
          <p:cNvGrpSpPr/>
          <p:nvPr/>
        </p:nvGrpSpPr>
        <p:grpSpPr>
          <a:xfrm>
            <a:off x="13985819" y="6573303"/>
            <a:ext cx="3273481" cy="2684994"/>
            <a:chOff x="0" y="0"/>
            <a:chExt cx="1176543" cy="965032"/>
          </a:xfrm>
        </p:grpSpPr>
        <p:sp>
          <p:nvSpPr>
            <p:cNvPr id="27" name="Freeform 27"/>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1885F1"/>
            </a:solidFill>
          </p:spPr>
        </p:sp>
        <p:sp>
          <p:nvSpPr>
            <p:cNvPr id="28" name="TextBox 28"/>
            <p:cNvSpPr txBox="1"/>
            <p:nvPr/>
          </p:nvSpPr>
          <p:spPr>
            <a:xfrm>
              <a:off x="0" y="3422"/>
              <a:ext cx="1176543" cy="961610"/>
            </a:xfrm>
            <a:prstGeom prst="rect">
              <a:avLst/>
            </a:prstGeom>
          </p:spPr>
          <p:txBody>
            <a:bodyPr lIns="50800" tIns="50800" rIns="50800" bIns="50800" rtlCol="0" anchor="ctr"/>
            <a:lstStyle/>
            <a:p>
              <a:pPr marL="228600" marR="130810" lvl="1" algn="ctr" fontAlgn="base">
                <a:lnSpc>
                  <a:spcPct val="110000"/>
                </a:lnSpc>
                <a:spcAft>
                  <a:spcPts val="545"/>
                </a:spcAft>
                <a:buClr>
                  <a:srgbClr val="000000"/>
                </a:buClr>
                <a:buSzPts val="1200"/>
              </a:pPr>
              <a:r>
                <a:rPr lang="en-IN" sz="24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enhance the parameters that are used as the main decider component in the model. </a:t>
              </a:r>
            </a:p>
          </p:txBody>
        </p:sp>
      </p:grpSp>
    </p:spTree>
    <p:extLst>
      <p:ext uri="{BB962C8B-B14F-4D97-AF65-F5344CB8AC3E}">
        <p14:creationId xmlns:p14="http://schemas.microsoft.com/office/powerpoint/2010/main" val="211406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6419" y="6188191"/>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b="1" u="none" dirty="0">
                <a:solidFill>
                  <a:srgbClr val="000000"/>
                </a:solidFill>
                <a:latin typeface="Times New Roman" panose="02020603050405020304" pitchFamily="18" charset="0"/>
                <a:cs typeface="Times New Roman" panose="02020603050405020304" pitchFamily="18" charset="0"/>
              </a:rPr>
              <a:t>STEP 1</a:t>
            </a:r>
          </a:p>
        </p:txBody>
      </p:sp>
      <p:sp>
        <p:nvSpPr>
          <p:cNvPr id="3" name="TextBox 3"/>
          <p:cNvSpPr txBox="1"/>
          <p:nvPr/>
        </p:nvSpPr>
        <p:spPr>
          <a:xfrm>
            <a:off x="4628268" y="6188191"/>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b="1" u="none" dirty="0">
                <a:solidFill>
                  <a:srgbClr val="000000"/>
                </a:solidFill>
                <a:latin typeface="Times New Roman" panose="02020603050405020304" pitchFamily="18" charset="0"/>
                <a:cs typeface="Times New Roman" panose="02020603050405020304" pitchFamily="18" charset="0"/>
              </a:rPr>
              <a:t>STEP 2</a:t>
            </a:r>
          </a:p>
        </p:txBody>
      </p:sp>
      <p:sp>
        <p:nvSpPr>
          <p:cNvPr id="4" name="TextBox 4"/>
          <p:cNvSpPr txBox="1"/>
          <p:nvPr/>
        </p:nvSpPr>
        <p:spPr>
          <a:xfrm>
            <a:off x="7740116" y="6188191"/>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b="1" u="none" dirty="0">
                <a:solidFill>
                  <a:srgbClr val="000000"/>
                </a:solidFill>
                <a:latin typeface="Times New Roman" panose="02020603050405020304" pitchFamily="18" charset="0"/>
                <a:cs typeface="Times New Roman" panose="02020603050405020304" pitchFamily="18" charset="0"/>
              </a:rPr>
              <a:t>STEP 3</a:t>
            </a:r>
          </a:p>
        </p:txBody>
      </p:sp>
      <p:sp>
        <p:nvSpPr>
          <p:cNvPr id="5" name="TextBox 5"/>
          <p:cNvSpPr txBox="1"/>
          <p:nvPr/>
        </p:nvSpPr>
        <p:spPr>
          <a:xfrm>
            <a:off x="10851965" y="6188191"/>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b="1" u="none" dirty="0">
                <a:solidFill>
                  <a:srgbClr val="000000"/>
                </a:solidFill>
                <a:latin typeface="Times New Roman" panose="02020603050405020304" pitchFamily="18" charset="0"/>
                <a:cs typeface="Times New Roman" panose="02020603050405020304" pitchFamily="18" charset="0"/>
              </a:rPr>
              <a:t>STEP 4</a:t>
            </a:r>
          </a:p>
        </p:txBody>
      </p:sp>
      <p:sp>
        <p:nvSpPr>
          <p:cNvPr id="6" name="TextBox 6"/>
          <p:cNvSpPr txBox="1"/>
          <p:nvPr/>
        </p:nvSpPr>
        <p:spPr>
          <a:xfrm>
            <a:off x="13963813" y="6188191"/>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b="1" u="none" dirty="0">
                <a:solidFill>
                  <a:srgbClr val="000000"/>
                </a:solidFill>
                <a:latin typeface="Times New Roman" panose="02020603050405020304" pitchFamily="18" charset="0"/>
                <a:cs typeface="Times New Roman" panose="02020603050405020304" pitchFamily="18" charset="0"/>
              </a:rPr>
              <a:t>STEP 5</a:t>
            </a:r>
          </a:p>
        </p:txBody>
      </p:sp>
      <p:sp>
        <p:nvSpPr>
          <p:cNvPr id="7" name="TextBox 7"/>
          <p:cNvSpPr txBox="1"/>
          <p:nvPr/>
        </p:nvSpPr>
        <p:spPr>
          <a:xfrm>
            <a:off x="1877560" y="7159741"/>
            <a:ext cx="2085486" cy="694614"/>
          </a:xfrm>
          <a:prstGeom prst="rect">
            <a:avLst/>
          </a:prstGeom>
        </p:spPr>
        <p:txBody>
          <a:bodyPr lIns="0" tIns="0" rIns="0" bIns="0" rtlCol="0" anchor="t">
            <a:spAutoFit/>
          </a:bodyPr>
          <a:lstStyle/>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REQUIRMENT </a:t>
            </a:r>
          </a:p>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&amp; DEFINITION</a:t>
            </a:r>
          </a:p>
        </p:txBody>
      </p:sp>
      <p:sp>
        <p:nvSpPr>
          <p:cNvPr id="8" name="TextBox 8"/>
          <p:cNvSpPr txBox="1"/>
          <p:nvPr/>
        </p:nvSpPr>
        <p:spPr>
          <a:xfrm>
            <a:off x="4989409" y="7159741"/>
            <a:ext cx="2085486" cy="1412759"/>
          </a:xfrm>
          <a:prstGeom prst="rect">
            <a:avLst/>
          </a:prstGeom>
        </p:spPr>
        <p:txBody>
          <a:bodyPr lIns="0" tIns="0" rIns="0" bIns="0" rtlCol="0" anchor="t">
            <a:spAutoFit/>
          </a:bodyPr>
          <a:lstStyle/>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DESIGN &amp; CODE</a:t>
            </a:r>
          </a:p>
          <a:p>
            <a:pPr marL="0" lvl="0" indent="0" algn="ctr">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O-O Designs</a:t>
            </a:r>
          </a:p>
          <a:p>
            <a:pPr marL="0" lvl="0" indent="0" algn="ctr">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Programming Models</a:t>
            </a:r>
          </a:p>
        </p:txBody>
      </p:sp>
      <p:sp>
        <p:nvSpPr>
          <p:cNvPr id="9" name="TextBox 9"/>
          <p:cNvSpPr txBox="1"/>
          <p:nvPr/>
        </p:nvSpPr>
        <p:spPr>
          <a:xfrm>
            <a:off x="8101257" y="7159741"/>
            <a:ext cx="2085486" cy="1412759"/>
          </a:xfrm>
          <a:prstGeom prst="rect">
            <a:avLst/>
          </a:prstGeom>
        </p:spPr>
        <p:txBody>
          <a:bodyPr wrap="square" lIns="0" tIns="0" rIns="0" bIns="0" rtlCol="0" anchor="t">
            <a:spAutoFit/>
          </a:bodyPr>
          <a:lstStyle/>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ENHANCEMENT</a:t>
            </a:r>
          </a:p>
          <a:p>
            <a:pPr marL="0" lvl="0" indent="0" algn="ctr">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Cross-Validation </a:t>
            </a:r>
          </a:p>
          <a:p>
            <a:pPr marL="0" lvl="0" indent="0" algn="ctr">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Hyper-Parameter Tuning</a:t>
            </a:r>
          </a:p>
        </p:txBody>
      </p:sp>
      <p:sp>
        <p:nvSpPr>
          <p:cNvPr id="10" name="TextBox 10"/>
          <p:cNvSpPr txBox="1"/>
          <p:nvPr/>
        </p:nvSpPr>
        <p:spPr>
          <a:xfrm>
            <a:off x="11213105" y="7159741"/>
            <a:ext cx="2085486" cy="694614"/>
          </a:xfrm>
          <a:prstGeom prst="rect">
            <a:avLst/>
          </a:prstGeom>
        </p:spPr>
        <p:txBody>
          <a:bodyPr lIns="0" tIns="0" rIns="0" bIns="0" rtlCol="0" anchor="t">
            <a:spAutoFit/>
          </a:bodyPr>
          <a:lstStyle/>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INTEGRATION </a:t>
            </a:r>
          </a:p>
          <a:p>
            <a:pPr marL="0" lvl="0" indent="0" algn="ctr">
              <a:lnSpc>
                <a:spcPts val="2800"/>
              </a:lnSpc>
              <a:spcBef>
                <a:spcPct val="0"/>
              </a:spcBef>
            </a:pPr>
            <a:r>
              <a:rPr lang="en-US" sz="2000" dirty="0">
                <a:solidFill>
                  <a:srgbClr val="000000"/>
                </a:solidFill>
                <a:latin typeface="Times New Roman" panose="02020603050405020304" pitchFamily="18" charset="0"/>
                <a:cs typeface="Times New Roman" panose="02020603050405020304" pitchFamily="18" charset="0"/>
              </a:rPr>
              <a:t>GUI x Backend</a:t>
            </a:r>
            <a:endParaRPr lang="en-US" sz="2000" u="none" dirty="0">
              <a:solidFill>
                <a:srgbClr val="000000"/>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14324954" y="7159741"/>
            <a:ext cx="2085486" cy="335541"/>
          </a:xfrm>
          <a:prstGeom prst="rect">
            <a:avLst/>
          </a:prstGeom>
        </p:spPr>
        <p:txBody>
          <a:bodyPr lIns="0" tIns="0" rIns="0" bIns="0" rtlCol="0" anchor="t">
            <a:spAutoFit/>
          </a:bodyPr>
          <a:lstStyle/>
          <a:p>
            <a:pPr marL="0" lvl="0" indent="0" algn="ctr">
              <a:lnSpc>
                <a:spcPts val="2800"/>
              </a:lnSpc>
              <a:spcBef>
                <a:spcPct val="0"/>
              </a:spcBef>
            </a:pPr>
            <a:r>
              <a:rPr lang="en-US" sz="2000" b="1" u="sng" dirty="0">
                <a:solidFill>
                  <a:srgbClr val="000000"/>
                </a:solidFill>
                <a:latin typeface="Times New Roman" panose="02020603050405020304" pitchFamily="18" charset="0"/>
                <a:cs typeface="Times New Roman" panose="02020603050405020304" pitchFamily="18" charset="0"/>
              </a:rPr>
              <a:t>TESTING</a:t>
            </a:r>
          </a:p>
        </p:txBody>
      </p:sp>
      <p:grpSp>
        <p:nvGrpSpPr>
          <p:cNvPr id="12" name="Group 12"/>
          <p:cNvGrpSpPr/>
          <p:nvPr/>
        </p:nvGrpSpPr>
        <p:grpSpPr>
          <a:xfrm>
            <a:off x="1516419" y="3869972"/>
            <a:ext cx="2807768" cy="1641944"/>
            <a:chOff x="0" y="0"/>
            <a:chExt cx="5638478" cy="3230880"/>
          </a:xfrm>
        </p:grpSpPr>
        <p:sp>
          <p:nvSpPr>
            <p:cNvPr id="13" name="Freeform 1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36C5FF"/>
            </a:solidFill>
          </p:spPr>
        </p:sp>
      </p:gr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77799" y="4348440"/>
            <a:ext cx="685008" cy="685008"/>
          </a:xfrm>
          <a:prstGeom prst="rect">
            <a:avLst/>
          </a:prstGeom>
        </p:spPr>
      </p:pic>
      <p:grpSp>
        <p:nvGrpSpPr>
          <p:cNvPr id="19" name="Group 19"/>
          <p:cNvGrpSpPr/>
          <p:nvPr/>
        </p:nvGrpSpPr>
        <p:grpSpPr>
          <a:xfrm>
            <a:off x="4628268" y="3869972"/>
            <a:ext cx="2807768" cy="1641944"/>
            <a:chOff x="0" y="0"/>
            <a:chExt cx="5638478" cy="3230880"/>
          </a:xfrm>
        </p:grpSpPr>
        <p:sp>
          <p:nvSpPr>
            <p:cNvPr id="20" name="Freeform 20"/>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2A4D70"/>
            </a:solidFill>
          </p:spPr>
        </p:sp>
      </p:grpSp>
      <p:grpSp>
        <p:nvGrpSpPr>
          <p:cNvPr id="21" name="Group 21"/>
          <p:cNvGrpSpPr/>
          <p:nvPr/>
        </p:nvGrpSpPr>
        <p:grpSpPr>
          <a:xfrm>
            <a:off x="7740116" y="3869972"/>
            <a:ext cx="2807768" cy="1641944"/>
            <a:chOff x="0" y="0"/>
            <a:chExt cx="5638478" cy="3230880"/>
          </a:xfrm>
        </p:grpSpPr>
        <p:sp>
          <p:nvSpPr>
            <p:cNvPr id="22" name="Freeform 22"/>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00C282"/>
            </a:solidFill>
          </p:spPr>
        </p:sp>
      </p:grpSp>
      <p:grpSp>
        <p:nvGrpSpPr>
          <p:cNvPr id="23" name="Group 23"/>
          <p:cNvGrpSpPr/>
          <p:nvPr/>
        </p:nvGrpSpPr>
        <p:grpSpPr>
          <a:xfrm>
            <a:off x="10851965" y="3869972"/>
            <a:ext cx="2807768" cy="1641944"/>
            <a:chOff x="0" y="0"/>
            <a:chExt cx="5638478" cy="3230880"/>
          </a:xfrm>
        </p:grpSpPr>
        <p:sp>
          <p:nvSpPr>
            <p:cNvPr id="24" name="Freeform 24"/>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1885F1"/>
            </a:solidFill>
          </p:spPr>
        </p:sp>
      </p:grpSp>
      <p:grpSp>
        <p:nvGrpSpPr>
          <p:cNvPr id="25" name="Group 25"/>
          <p:cNvGrpSpPr/>
          <p:nvPr/>
        </p:nvGrpSpPr>
        <p:grpSpPr>
          <a:xfrm>
            <a:off x="13963813" y="3869972"/>
            <a:ext cx="2807768" cy="1641944"/>
            <a:chOff x="0" y="0"/>
            <a:chExt cx="5638478" cy="3230880"/>
          </a:xfrm>
        </p:grpSpPr>
        <p:sp>
          <p:nvSpPr>
            <p:cNvPr id="26" name="Freeform 26"/>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36C5FF"/>
            </a:solidFill>
          </p:spPr>
        </p:sp>
      </p:grpSp>
      <p:pic>
        <p:nvPicPr>
          <p:cNvPr id="27" name="Picture 2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4696" y="4283488"/>
            <a:ext cx="814911" cy="814911"/>
          </a:xfrm>
          <a:prstGeom prst="rect">
            <a:avLst/>
          </a:prstGeom>
        </p:spPr>
      </p:pic>
      <p:sp>
        <p:nvSpPr>
          <p:cNvPr id="15" name="Freeform: Shape 14">
            <a:extLst>
              <a:ext uri="{FF2B5EF4-FFF2-40B4-BE49-F238E27FC236}">
                <a16:creationId xmlns:a16="http://schemas.microsoft.com/office/drawing/2014/main" id="{DCEED2AD-3011-A441-9DDB-9E023CC16992}"/>
              </a:ext>
            </a:extLst>
          </p:cNvPr>
          <p:cNvSpPr/>
          <p:nvPr/>
        </p:nvSpPr>
        <p:spPr>
          <a:xfrm>
            <a:off x="8771774" y="4318718"/>
            <a:ext cx="744452" cy="744452"/>
          </a:xfrm>
          <a:custGeom>
            <a:avLst/>
            <a:gdLst>
              <a:gd name="connsiteX0" fmla="*/ 0 w 744452"/>
              <a:gd name="connsiteY0" fmla="*/ 0 h 744452"/>
              <a:gd name="connsiteX1" fmla="*/ 744452 w 744452"/>
              <a:gd name="connsiteY1" fmla="*/ 0 h 744452"/>
              <a:gd name="connsiteX2" fmla="*/ 744452 w 744452"/>
              <a:gd name="connsiteY2" fmla="*/ 744452 h 744452"/>
              <a:gd name="connsiteX3" fmla="*/ 0 w 744452"/>
              <a:gd name="connsiteY3" fmla="*/ 744452 h 744452"/>
            </a:gdLst>
            <a:ahLst/>
            <a:cxnLst>
              <a:cxn ang="0">
                <a:pos x="connsiteX0" y="connsiteY0"/>
              </a:cxn>
              <a:cxn ang="0">
                <a:pos x="connsiteX1" y="connsiteY1"/>
              </a:cxn>
              <a:cxn ang="0">
                <a:pos x="connsiteX2" y="connsiteY2"/>
              </a:cxn>
              <a:cxn ang="0">
                <a:pos x="connsiteX3" y="connsiteY3"/>
              </a:cxn>
            </a:cxnLst>
            <a:rect l="l" t="t" r="r" b="b"/>
            <a:pathLst>
              <a:path w="744452" h="744452">
                <a:moveTo>
                  <a:pt x="0" y="0"/>
                </a:moveTo>
                <a:lnTo>
                  <a:pt x="744452" y="0"/>
                </a:lnTo>
                <a:lnTo>
                  <a:pt x="744452" y="744452"/>
                </a:lnTo>
                <a:lnTo>
                  <a:pt x="0" y="744452"/>
                </a:lnTo>
                <a:close/>
              </a:path>
            </a:pathLst>
          </a:custGeom>
          <a:noFill/>
          <a:ln w="15478"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5215AF4F-9A30-198B-2B10-51AACF031396}"/>
              </a:ext>
            </a:extLst>
          </p:cNvPr>
          <p:cNvSpPr/>
          <p:nvPr/>
        </p:nvSpPr>
        <p:spPr>
          <a:xfrm>
            <a:off x="8895849" y="4380755"/>
            <a:ext cx="496301" cy="620376"/>
          </a:xfrm>
          <a:custGeom>
            <a:avLst/>
            <a:gdLst>
              <a:gd name="connsiteX0" fmla="*/ 434264 w 496301"/>
              <a:gd name="connsiteY0" fmla="*/ 0 h 620376"/>
              <a:gd name="connsiteX1" fmla="*/ 62038 w 496301"/>
              <a:gd name="connsiteY1" fmla="*/ 0 h 620376"/>
              <a:gd name="connsiteX2" fmla="*/ 0 w 496301"/>
              <a:gd name="connsiteY2" fmla="*/ 62038 h 620376"/>
              <a:gd name="connsiteX3" fmla="*/ 0 w 496301"/>
              <a:gd name="connsiteY3" fmla="*/ 558339 h 620376"/>
              <a:gd name="connsiteX4" fmla="*/ 62038 w 496301"/>
              <a:gd name="connsiteY4" fmla="*/ 620377 h 620376"/>
              <a:gd name="connsiteX5" fmla="*/ 434264 w 496301"/>
              <a:gd name="connsiteY5" fmla="*/ 620377 h 620376"/>
              <a:gd name="connsiteX6" fmla="*/ 496301 w 496301"/>
              <a:gd name="connsiteY6" fmla="*/ 558339 h 620376"/>
              <a:gd name="connsiteX7" fmla="*/ 496301 w 496301"/>
              <a:gd name="connsiteY7" fmla="*/ 62038 h 620376"/>
              <a:gd name="connsiteX8" fmla="*/ 434264 w 496301"/>
              <a:gd name="connsiteY8" fmla="*/ 0 h 620376"/>
              <a:gd name="connsiteX9" fmla="*/ 62038 w 496301"/>
              <a:gd name="connsiteY9" fmla="*/ 62038 h 620376"/>
              <a:gd name="connsiteX10" fmla="*/ 217132 w 496301"/>
              <a:gd name="connsiteY10" fmla="*/ 62038 h 620376"/>
              <a:gd name="connsiteX11" fmla="*/ 217132 w 496301"/>
              <a:gd name="connsiteY11" fmla="*/ 310188 h 620376"/>
              <a:gd name="connsiteX12" fmla="*/ 139585 w 496301"/>
              <a:gd name="connsiteY12" fmla="*/ 263660 h 620376"/>
              <a:gd name="connsiteX13" fmla="*/ 62038 w 496301"/>
              <a:gd name="connsiteY13" fmla="*/ 310188 h 620376"/>
              <a:gd name="connsiteX14" fmla="*/ 62038 w 496301"/>
              <a:gd name="connsiteY14" fmla="*/ 62038 h 62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301" h="620376">
                <a:moveTo>
                  <a:pt x="434264" y="0"/>
                </a:moveTo>
                <a:lnTo>
                  <a:pt x="62038" y="0"/>
                </a:lnTo>
                <a:cubicBezTo>
                  <a:pt x="27762" y="0"/>
                  <a:pt x="0" y="27762"/>
                  <a:pt x="0" y="62038"/>
                </a:cubicBezTo>
                <a:lnTo>
                  <a:pt x="0" y="558339"/>
                </a:lnTo>
                <a:cubicBezTo>
                  <a:pt x="0" y="592615"/>
                  <a:pt x="27762" y="620377"/>
                  <a:pt x="62038" y="620377"/>
                </a:cubicBezTo>
                <a:lnTo>
                  <a:pt x="434264" y="620377"/>
                </a:lnTo>
                <a:cubicBezTo>
                  <a:pt x="468539" y="620377"/>
                  <a:pt x="496301" y="592615"/>
                  <a:pt x="496301" y="558339"/>
                </a:cubicBezTo>
                <a:lnTo>
                  <a:pt x="496301" y="62038"/>
                </a:lnTo>
                <a:cubicBezTo>
                  <a:pt x="496301" y="27762"/>
                  <a:pt x="468539" y="0"/>
                  <a:pt x="434264" y="0"/>
                </a:cubicBezTo>
                <a:close/>
                <a:moveTo>
                  <a:pt x="62038" y="62038"/>
                </a:moveTo>
                <a:lnTo>
                  <a:pt x="217132" y="62038"/>
                </a:lnTo>
                <a:lnTo>
                  <a:pt x="217132" y="310188"/>
                </a:lnTo>
                <a:lnTo>
                  <a:pt x="139585" y="263660"/>
                </a:lnTo>
                <a:lnTo>
                  <a:pt x="62038" y="310188"/>
                </a:lnTo>
                <a:lnTo>
                  <a:pt x="62038" y="62038"/>
                </a:lnTo>
                <a:close/>
              </a:path>
            </a:pathLst>
          </a:custGeom>
          <a:solidFill>
            <a:srgbClr val="FFFFFF"/>
          </a:solidFill>
          <a:ln w="15478"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pic>
        <p:nvPicPr>
          <p:cNvPr id="29" name="Picture 2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895976" y="4331071"/>
            <a:ext cx="719745" cy="719745"/>
          </a:xfrm>
          <a:prstGeom prst="rect">
            <a:avLst/>
          </a:prstGeom>
        </p:spPr>
      </p:pic>
      <p:pic>
        <p:nvPicPr>
          <p:cNvPr id="30" name="Picture 3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012788" y="4336035"/>
            <a:ext cx="709818" cy="709818"/>
          </a:xfrm>
          <a:prstGeom prst="rect">
            <a:avLst/>
          </a:prstGeom>
        </p:spPr>
      </p:pic>
      <p:sp>
        <p:nvSpPr>
          <p:cNvPr id="31" name="TextBox 31"/>
          <p:cNvSpPr txBox="1"/>
          <p:nvPr/>
        </p:nvSpPr>
        <p:spPr>
          <a:xfrm>
            <a:off x="2108571" y="2383180"/>
            <a:ext cx="14679455" cy="375872"/>
          </a:xfrm>
          <a:prstGeom prst="rect">
            <a:avLst/>
          </a:prstGeom>
        </p:spPr>
        <p:txBody>
          <a:bodyPr lIns="0" tIns="0" rIns="0" bIns="0" rtlCol="0" anchor="t">
            <a:spAutoFit/>
          </a:bodyPr>
          <a:lstStyle/>
          <a:p>
            <a:pPr algn="ctr">
              <a:lnSpc>
                <a:spcPct val="107000"/>
              </a:lnSpc>
              <a:spcAft>
                <a:spcPts val="800"/>
              </a:spcAft>
            </a:pPr>
            <a:r>
              <a:rPr lang="en-US" sz="2400" kern="100" dirty="0">
                <a:effectLst/>
                <a:latin typeface="Times New Roman" panose="02020603050405020304" pitchFamily="18" charset="0"/>
                <a:ea typeface="Noto Sans" panose="020B0502040504020204" pitchFamily="34" charset="0"/>
                <a:cs typeface="Times New Roman" panose="02020603050405020304" pitchFamily="18" charset="0"/>
              </a:rPr>
              <a:t>Stage-I: 1-2 | Stage-II: 3-4</a:t>
            </a:r>
            <a:endParaRPr lang="en-IN" sz="2400" kern="100" dirty="0">
              <a:effectLst/>
              <a:latin typeface="Times New Roman" panose="02020603050405020304" pitchFamily="18" charset="0"/>
              <a:ea typeface="Noto Sans" panose="020B0502040504020204" pitchFamily="34" charset="0"/>
              <a:cs typeface="Times New Roman" panose="02020603050405020304" pitchFamily="18" charset="0"/>
            </a:endParaRPr>
          </a:p>
        </p:txBody>
      </p:sp>
      <p:sp>
        <p:nvSpPr>
          <p:cNvPr id="32" name="TextBox 32"/>
          <p:cNvSpPr txBox="1"/>
          <p:nvPr/>
        </p:nvSpPr>
        <p:spPr>
          <a:xfrm>
            <a:off x="2108571" y="1230329"/>
            <a:ext cx="14679455" cy="749267"/>
          </a:xfrm>
          <a:prstGeom prst="rect">
            <a:avLst/>
          </a:prstGeom>
        </p:spPr>
        <p:txBody>
          <a:bodyPr lIns="0" tIns="0" rIns="0" bIns="0" rtlCol="0" anchor="t">
            <a:spAutoFit/>
          </a:bodyPr>
          <a:lstStyle/>
          <a:p>
            <a:pPr marL="0" lvl="0" indent="0" algn="ctr">
              <a:lnSpc>
                <a:spcPts val="5800"/>
              </a:lnSpc>
              <a:spcBef>
                <a:spcPct val="0"/>
              </a:spcBef>
            </a:pPr>
            <a:r>
              <a:rPr lang="en-US" sz="5000" b="1" u="none" dirty="0">
                <a:solidFill>
                  <a:srgbClr val="12222B"/>
                </a:solidFill>
                <a:latin typeface="Times New Roman" panose="02020603050405020304" pitchFamily="18" charset="0"/>
                <a:cs typeface="Times New Roman" panose="02020603050405020304" pitchFamily="18" charset="0"/>
              </a:rPr>
              <a:t>PROJECT STAGES</a:t>
            </a:r>
          </a:p>
        </p:txBody>
      </p:sp>
      <p:grpSp>
        <p:nvGrpSpPr>
          <p:cNvPr id="33" name="Group 33"/>
          <p:cNvGrpSpPr/>
          <p:nvPr/>
        </p:nvGrpSpPr>
        <p:grpSpPr>
          <a:xfrm>
            <a:off x="0" y="9983250"/>
            <a:ext cx="1028700" cy="303750"/>
            <a:chOff x="0" y="0"/>
            <a:chExt cx="270933" cy="80000"/>
          </a:xfrm>
        </p:grpSpPr>
        <p:sp>
          <p:nvSpPr>
            <p:cNvPr id="34" name="Freeform 34"/>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6" name="Group 36"/>
          <p:cNvGrpSpPr/>
          <p:nvPr/>
        </p:nvGrpSpPr>
        <p:grpSpPr>
          <a:xfrm>
            <a:off x="17259300" y="0"/>
            <a:ext cx="1028700" cy="303750"/>
            <a:chOff x="0" y="0"/>
            <a:chExt cx="270933" cy="80000"/>
          </a:xfrm>
        </p:grpSpPr>
        <p:sp>
          <p:nvSpPr>
            <p:cNvPr id="37" name="Freeform 37"/>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9" name="Group 39"/>
          <p:cNvGrpSpPr/>
          <p:nvPr/>
        </p:nvGrpSpPr>
        <p:grpSpPr>
          <a:xfrm>
            <a:off x="0" y="0"/>
            <a:ext cx="1028700" cy="303750"/>
            <a:chOff x="0" y="0"/>
            <a:chExt cx="270933" cy="80000"/>
          </a:xfrm>
        </p:grpSpPr>
        <p:sp>
          <p:nvSpPr>
            <p:cNvPr id="40" name="Freeform 40"/>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1" name="TextBox 41"/>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2" name="Group 42"/>
          <p:cNvGrpSpPr/>
          <p:nvPr/>
        </p:nvGrpSpPr>
        <p:grpSpPr>
          <a:xfrm>
            <a:off x="17259300" y="9983250"/>
            <a:ext cx="1028700" cy="303750"/>
            <a:chOff x="0" y="0"/>
            <a:chExt cx="270933" cy="80000"/>
          </a:xfrm>
        </p:grpSpPr>
        <p:sp>
          <p:nvSpPr>
            <p:cNvPr id="43" name="Freeform 4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22978" y="3204134"/>
            <a:ext cx="3273481" cy="2684994"/>
            <a:chOff x="0" y="0"/>
            <a:chExt cx="1176543" cy="965032"/>
          </a:xfrm>
        </p:grpSpPr>
        <p:sp>
          <p:nvSpPr>
            <p:cNvPr id="3" name="Freeform 3"/>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36C5FF"/>
            </a:solidFill>
          </p:spPr>
        </p:sp>
        <p:sp>
          <p:nvSpPr>
            <p:cNvPr id="4" name="TextBox 4"/>
            <p:cNvSpPr txBox="1"/>
            <p:nvPr/>
          </p:nvSpPr>
          <p:spPr>
            <a:xfrm>
              <a:off x="0" y="0"/>
              <a:ext cx="1176543" cy="965032"/>
            </a:xfrm>
            <a:prstGeom prst="rect">
              <a:avLst/>
            </a:prstGeom>
          </p:spPr>
          <p:txBody>
            <a:bodyPr lIns="50800" tIns="50800" rIns="50800" bIns="50800" rtlCol="0" anchor="ctr"/>
            <a:lstStyle/>
            <a:p>
              <a:pPr algn="ctr">
                <a:lnSpc>
                  <a:spcPts val="3080"/>
                </a:lnSpc>
              </a:pPr>
              <a:r>
                <a:rPr lang="en-US" sz="2200" dirty="0">
                  <a:solidFill>
                    <a:srgbClr val="FFFFFF"/>
                  </a:solidFill>
                  <a:latin typeface="Times New Roman" panose="02020603050405020304" pitchFamily="18" charset="0"/>
                  <a:cs typeface="Times New Roman" panose="02020603050405020304" pitchFamily="18" charset="0"/>
                </a:rPr>
                <a:t>LOCALITY</a:t>
              </a:r>
            </a:p>
          </p:txBody>
        </p:sp>
      </p:grpSp>
      <p:grpSp>
        <p:nvGrpSpPr>
          <p:cNvPr id="5" name="Group 5"/>
          <p:cNvGrpSpPr/>
          <p:nvPr/>
        </p:nvGrpSpPr>
        <p:grpSpPr>
          <a:xfrm>
            <a:off x="8552447" y="3204134"/>
            <a:ext cx="3273481" cy="2684994"/>
            <a:chOff x="0" y="0"/>
            <a:chExt cx="1176543" cy="965032"/>
          </a:xfrm>
        </p:grpSpPr>
        <p:sp>
          <p:nvSpPr>
            <p:cNvPr id="6" name="Freeform 6"/>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sp>
        <p:sp>
          <p:nvSpPr>
            <p:cNvPr id="7" name="TextBox 7"/>
            <p:cNvSpPr txBox="1"/>
            <p:nvPr/>
          </p:nvSpPr>
          <p:spPr>
            <a:xfrm>
              <a:off x="0" y="0"/>
              <a:ext cx="1176543" cy="965032"/>
            </a:xfrm>
            <a:prstGeom prst="rect">
              <a:avLst/>
            </a:prstGeom>
          </p:spPr>
          <p:txBody>
            <a:bodyPr lIns="50800" tIns="50800" rIns="50800" bIns="50800" rtlCol="0" anchor="ctr"/>
            <a:lstStyle/>
            <a:p>
              <a:pPr algn="ctr">
                <a:lnSpc>
                  <a:spcPts val="3080"/>
                </a:lnSpc>
              </a:pPr>
              <a:r>
                <a:rPr lang="en-US" sz="2200" dirty="0">
                  <a:solidFill>
                    <a:srgbClr val="FFFFFF"/>
                  </a:solidFill>
                  <a:latin typeface="Times New Roman" panose="02020603050405020304" pitchFamily="18" charset="0"/>
                  <a:cs typeface="Times New Roman" panose="02020603050405020304" pitchFamily="18" charset="0"/>
                </a:rPr>
                <a:t>PARAMETER SEARCH</a:t>
              </a:r>
            </a:p>
          </p:txBody>
        </p:sp>
      </p:grpSp>
      <p:grpSp>
        <p:nvGrpSpPr>
          <p:cNvPr id="8" name="Group 8"/>
          <p:cNvGrpSpPr/>
          <p:nvPr/>
        </p:nvGrpSpPr>
        <p:grpSpPr>
          <a:xfrm>
            <a:off x="14478278" y="3204134"/>
            <a:ext cx="3273481" cy="2684994"/>
            <a:chOff x="0" y="0"/>
            <a:chExt cx="1176543" cy="965032"/>
          </a:xfrm>
        </p:grpSpPr>
        <p:sp>
          <p:nvSpPr>
            <p:cNvPr id="9" name="Freeform 9"/>
            <p:cNvSpPr/>
            <p:nvPr/>
          </p:nvSpPr>
          <p:spPr>
            <a:xfrm>
              <a:off x="0" y="0"/>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1885F1"/>
            </a:solidFill>
          </p:spPr>
        </p:sp>
        <p:sp>
          <p:nvSpPr>
            <p:cNvPr id="10" name="TextBox 10"/>
            <p:cNvSpPr txBox="1"/>
            <p:nvPr/>
          </p:nvSpPr>
          <p:spPr>
            <a:xfrm>
              <a:off x="0" y="0"/>
              <a:ext cx="1176543" cy="965032"/>
            </a:xfrm>
            <a:prstGeom prst="rect">
              <a:avLst/>
            </a:prstGeom>
          </p:spPr>
          <p:txBody>
            <a:bodyPr lIns="50800" tIns="50800" rIns="50800" bIns="50800" rtlCol="0" anchor="ctr"/>
            <a:lstStyle/>
            <a:p>
              <a:pPr algn="ctr">
                <a:lnSpc>
                  <a:spcPts val="3080"/>
                </a:lnSpc>
              </a:pPr>
              <a:r>
                <a:rPr lang="en-US" sz="2200" dirty="0">
                  <a:solidFill>
                    <a:srgbClr val="FFFFFF"/>
                  </a:solidFill>
                  <a:latin typeface="Times New Roman" panose="02020603050405020304" pitchFamily="18" charset="0"/>
                  <a:cs typeface="Times New Roman" panose="02020603050405020304" pitchFamily="18" charset="0"/>
                </a:rPr>
                <a:t>IDEAL PROPERTY</a:t>
              </a:r>
            </a:p>
          </p:txBody>
        </p:sp>
      </p:grpSp>
      <p:grpSp>
        <p:nvGrpSpPr>
          <p:cNvPr id="11" name="Group 11"/>
          <p:cNvGrpSpPr/>
          <p:nvPr/>
        </p:nvGrpSpPr>
        <p:grpSpPr>
          <a:xfrm>
            <a:off x="532603" y="3204134"/>
            <a:ext cx="2090375" cy="2684997"/>
            <a:chOff x="0" y="0"/>
            <a:chExt cx="751315" cy="965033"/>
          </a:xfrm>
        </p:grpSpPr>
        <p:sp>
          <p:nvSpPr>
            <p:cNvPr id="12" name="Freeform 12"/>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6462072" y="3204134"/>
            <a:ext cx="2090375" cy="2684997"/>
            <a:chOff x="0" y="0"/>
            <a:chExt cx="751315" cy="965033"/>
          </a:xfrm>
        </p:grpSpPr>
        <p:sp>
          <p:nvSpPr>
            <p:cNvPr id="15" name="Freeform 15"/>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12387903" y="3204134"/>
            <a:ext cx="2090375" cy="2684997"/>
            <a:chOff x="0" y="0"/>
            <a:chExt cx="751315" cy="965033"/>
          </a:xfrm>
        </p:grpSpPr>
        <p:sp>
          <p:nvSpPr>
            <p:cNvPr id="18" name="Freeform 18"/>
            <p:cNvSpPr/>
            <p:nvPr/>
          </p:nvSpPr>
          <p:spPr>
            <a:xfrm>
              <a:off x="0" y="0"/>
              <a:ext cx="751315" cy="965032"/>
            </a:xfrm>
            <a:custGeom>
              <a:avLst/>
              <a:gdLst/>
              <a:ahLst/>
              <a:cxnLst/>
              <a:rect l="l" t="t" r="r" b="b"/>
              <a:pathLst>
                <a:path w="751315" h="965032">
                  <a:moveTo>
                    <a:pt x="0" y="0"/>
                  </a:moveTo>
                  <a:lnTo>
                    <a:pt x="751315" y="0"/>
                  </a:lnTo>
                  <a:lnTo>
                    <a:pt x="751315" y="965032"/>
                  </a:lnTo>
                  <a:lnTo>
                    <a:pt x="0" y="965032"/>
                  </a:lnTo>
                  <a:close/>
                </a:path>
              </a:pathLst>
            </a:custGeom>
            <a:solidFill>
              <a:srgbClr val="EDF0F0"/>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20" name="Group 20"/>
          <p:cNvGrpSpPr/>
          <p:nvPr/>
        </p:nvGrpSpPr>
        <p:grpSpPr>
          <a:xfrm>
            <a:off x="4810139" y="5234560"/>
            <a:ext cx="1086320" cy="950530"/>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C5FF"/>
            </a:solidFill>
          </p:spPr>
        </p:sp>
        <p:sp>
          <p:nvSpPr>
            <p:cNvPr id="22" name="TextBox 22"/>
            <p:cNvSpPr txBox="1"/>
            <p:nvPr/>
          </p:nvSpPr>
          <p:spPr>
            <a:xfrm>
              <a:off x="127000" y="-6350"/>
              <a:ext cx="558800" cy="3873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23" name="Group 23"/>
          <p:cNvGrpSpPr/>
          <p:nvPr/>
        </p:nvGrpSpPr>
        <p:grpSpPr>
          <a:xfrm>
            <a:off x="10739608" y="5234560"/>
            <a:ext cx="1086320" cy="950530"/>
            <a:chOff x="0" y="0"/>
            <a:chExt cx="812800" cy="711200"/>
          </a:xfrm>
        </p:grpSpPr>
        <p:sp>
          <p:nvSpPr>
            <p:cNvPr id="24" name="Freeform 2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C282"/>
            </a:solidFill>
          </p:spPr>
        </p:sp>
        <p:sp>
          <p:nvSpPr>
            <p:cNvPr id="25" name="TextBox 25"/>
            <p:cNvSpPr txBox="1"/>
            <p:nvPr/>
          </p:nvSpPr>
          <p:spPr>
            <a:xfrm>
              <a:off x="127000" y="-6350"/>
              <a:ext cx="558800" cy="3873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26" name="Group 26"/>
          <p:cNvGrpSpPr/>
          <p:nvPr/>
        </p:nvGrpSpPr>
        <p:grpSpPr>
          <a:xfrm>
            <a:off x="16665439" y="5234560"/>
            <a:ext cx="1086320" cy="950530"/>
            <a:chOff x="0" y="0"/>
            <a:chExt cx="812800" cy="711200"/>
          </a:xfrm>
        </p:grpSpPr>
        <p:sp>
          <p:nvSpPr>
            <p:cNvPr id="27" name="Freeform 2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885F1"/>
            </a:solidFill>
          </p:spPr>
        </p:sp>
        <p:sp>
          <p:nvSpPr>
            <p:cNvPr id="28" name="TextBox 28"/>
            <p:cNvSpPr txBox="1"/>
            <p:nvPr/>
          </p:nvSpPr>
          <p:spPr>
            <a:xfrm>
              <a:off x="127000" y="-6350"/>
              <a:ext cx="558800" cy="3873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29" name="AutoShape 29"/>
          <p:cNvSpPr/>
          <p:nvPr/>
        </p:nvSpPr>
        <p:spPr>
          <a:xfrm>
            <a:off x="532603" y="6843758"/>
            <a:ext cx="17219156" cy="0"/>
          </a:xfrm>
          <a:prstGeom prst="line">
            <a:avLst/>
          </a:prstGeom>
          <a:ln w="9525" cap="flat">
            <a:solidFill>
              <a:srgbClr val="000000"/>
            </a:solidFill>
            <a:prstDash val="solid"/>
            <a:headEnd type="none" w="sm" len="sm"/>
            <a:tailEnd type="none" w="sm" len="sm"/>
          </a:ln>
        </p:spPr>
      </p:sp>
      <p:grpSp>
        <p:nvGrpSpPr>
          <p:cNvPr id="33" name="Group 33"/>
          <p:cNvGrpSpPr/>
          <p:nvPr/>
        </p:nvGrpSpPr>
        <p:grpSpPr>
          <a:xfrm>
            <a:off x="0" y="9983250"/>
            <a:ext cx="1028700" cy="303750"/>
            <a:chOff x="0" y="0"/>
            <a:chExt cx="270933" cy="80000"/>
          </a:xfrm>
        </p:grpSpPr>
        <p:sp>
          <p:nvSpPr>
            <p:cNvPr id="34" name="Freeform 34"/>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6" name="Group 36"/>
          <p:cNvGrpSpPr/>
          <p:nvPr/>
        </p:nvGrpSpPr>
        <p:grpSpPr>
          <a:xfrm>
            <a:off x="17259300" y="0"/>
            <a:ext cx="1028700" cy="303750"/>
            <a:chOff x="0" y="0"/>
            <a:chExt cx="270933" cy="80000"/>
          </a:xfrm>
        </p:grpSpPr>
        <p:sp>
          <p:nvSpPr>
            <p:cNvPr id="37" name="Freeform 37"/>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9" name="Group 39"/>
          <p:cNvGrpSpPr/>
          <p:nvPr/>
        </p:nvGrpSpPr>
        <p:grpSpPr>
          <a:xfrm>
            <a:off x="0" y="0"/>
            <a:ext cx="1028700" cy="303750"/>
            <a:chOff x="0" y="0"/>
            <a:chExt cx="270933" cy="80000"/>
          </a:xfrm>
        </p:grpSpPr>
        <p:sp>
          <p:nvSpPr>
            <p:cNvPr id="40" name="Freeform 40"/>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1" name="TextBox 41"/>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2" name="Group 42"/>
          <p:cNvGrpSpPr/>
          <p:nvPr/>
        </p:nvGrpSpPr>
        <p:grpSpPr>
          <a:xfrm>
            <a:off x="17259300" y="9983250"/>
            <a:ext cx="1028700" cy="303750"/>
            <a:chOff x="0" y="0"/>
            <a:chExt cx="270933" cy="80000"/>
          </a:xfrm>
        </p:grpSpPr>
        <p:sp>
          <p:nvSpPr>
            <p:cNvPr id="43" name="Freeform 4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45" name="Group 45"/>
          <p:cNvGrpSpPr/>
          <p:nvPr/>
        </p:nvGrpSpPr>
        <p:grpSpPr>
          <a:xfrm>
            <a:off x="5095140" y="6566549"/>
            <a:ext cx="516317" cy="516317"/>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C5FF"/>
            </a:solidFill>
          </p:spPr>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48" name="Group 48"/>
          <p:cNvGrpSpPr/>
          <p:nvPr/>
        </p:nvGrpSpPr>
        <p:grpSpPr>
          <a:xfrm>
            <a:off x="11024610" y="6566549"/>
            <a:ext cx="516317" cy="516317"/>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82"/>
            </a:solidFill>
          </p:spPr>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51" name="Group 51"/>
          <p:cNvGrpSpPr/>
          <p:nvPr/>
        </p:nvGrpSpPr>
        <p:grpSpPr>
          <a:xfrm>
            <a:off x="16950440" y="6566549"/>
            <a:ext cx="516317" cy="516317"/>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885F1"/>
            </a:solidFill>
          </p:spPr>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55" name="TextBox 55"/>
          <p:cNvSpPr txBox="1"/>
          <p:nvPr/>
        </p:nvSpPr>
        <p:spPr>
          <a:xfrm>
            <a:off x="3169615" y="1320915"/>
            <a:ext cx="11948770" cy="749300"/>
          </a:xfrm>
          <a:prstGeom prst="rect">
            <a:avLst/>
          </a:prstGeom>
        </p:spPr>
        <p:txBody>
          <a:bodyPr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USER PROCESS</a:t>
            </a:r>
          </a:p>
        </p:txBody>
      </p:sp>
      <p:pic>
        <p:nvPicPr>
          <p:cNvPr id="56" name="Picture 9">
            <a:extLst>
              <a:ext uri="{FF2B5EF4-FFF2-40B4-BE49-F238E27FC236}">
                <a16:creationId xmlns:a16="http://schemas.microsoft.com/office/drawing/2014/main" id="{81BFC3F2-C752-57B5-3F13-EF96D46E83F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9825" y="3958833"/>
            <a:ext cx="915930" cy="1182538"/>
          </a:xfrm>
          <a:prstGeom prst="rect">
            <a:avLst/>
          </a:prstGeom>
        </p:spPr>
      </p:pic>
      <p:pic>
        <p:nvPicPr>
          <p:cNvPr id="57" name="Picture 16">
            <a:extLst>
              <a:ext uri="{FF2B5EF4-FFF2-40B4-BE49-F238E27FC236}">
                <a16:creationId xmlns:a16="http://schemas.microsoft.com/office/drawing/2014/main" id="{34787957-929D-7FDB-690E-B88CCF683B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15991" y="3955362"/>
            <a:ext cx="1182538" cy="1182538"/>
          </a:xfrm>
          <a:prstGeom prst="rect">
            <a:avLst/>
          </a:prstGeom>
        </p:spPr>
      </p:pic>
      <p:pic>
        <p:nvPicPr>
          <p:cNvPr id="58" name="Picture 24">
            <a:extLst>
              <a:ext uri="{FF2B5EF4-FFF2-40B4-BE49-F238E27FC236}">
                <a16:creationId xmlns:a16="http://schemas.microsoft.com/office/drawing/2014/main" id="{318C93A4-7EA2-A5BE-B0EA-E67787A0D1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18158" y="4190425"/>
            <a:ext cx="1029864" cy="9474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4B3D652-1CF8-CE62-5504-A458B6E88D3E}"/>
              </a:ext>
            </a:extLst>
          </p:cNvPr>
          <p:cNvSpPr/>
          <p:nvPr/>
        </p:nvSpPr>
        <p:spPr>
          <a:xfrm>
            <a:off x="1027179" y="3086100"/>
            <a:ext cx="4343400" cy="50292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41C9ADE8-D217-15C4-FFB8-E62367AF3E7E}"/>
              </a:ext>
            </a:extLst>
          </p:cNvPr>
          <p:cNvSpPr/>
          <p:nvPr/>
        </p:nvSpPr>
        <p:spPr>
          <a:xfrm>
            <a:off x="12725400" y="3086100"/>
            <a:ext cx="4343400" cy="5029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5" name="Group 5"/>
          <p:cNvGrpSpPr/>
          <p:nvPr/>
        </p:nvGrpSpPr>
        <p:grpSpPr>
          <a:xfrm>
            <a:off x="13260405" y="3193619"/>
            <a:ext cx="3808395" cy="2367445"/>
            <a:chOff x="-556002" y="-38100"/>
            <a:chExt cx="1368802" cy="850900"/>
          </a:xfrm>
        </p:grpSpPr>
        <p:sp>
          <p:nvSpPr>
            <p:cNvPr id="6" name="Freeform 6"/>
            <p:cNvSpPr/>
            <p:nvPr/>
          </p:nvSpPr>
          <p:spPr>
            <a:xfrm>
              <a:off x="-556002" y="45757"/>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00C282"/>
            </a:solidFill>
          </p:spPr>
          <p:txBody>
            <a:bodyPr/>
            <a:lstStyle/>
            <a:p>
              <a:pPr algn="ctr"/>
              <a:r>
                <a:rPr lang="en-US" sz="3000" dirty="0">
                  <a:solidFill>
                    <a:schemeClr val="bg1"/>
                  </a:solidFill>
                  <a:latin typeface="Times New Roman" panose="02020603050405020304" pitchFamily="18" charset="0"/>
                  <a:ea typeface="Noto Sans" panose="020B0604020202020204" charset="0"/>
                  <a:cs typeface="Times New Roman" panose="02020603050405020304" pitchFamily="18" charset="0"/>
                </a:rPr>
                <a:t>2</a:t>
              </a:r>
            </a:p>
          </p:txBody>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a:solidFill>
                    <a:srgbClr val="FFFFFF"/>
                  </a:solidFill>
                  <a:latin typeface="Times New Roman" panose="02020603050405020304" pitchFamily="18" charset="0"/>
                  <a:cs typeface="Times New Roman" panose="02020603050405020304" pitchFamily="18" charset="0"/>
                </a:rPr>
                <a:t>2.</a:t>
              </a:r>
            </a:p>
          </p:txBody>
        </p:sp>
      </p:grpSp>
      <p:sp>
        <p:nvSpPr>
          <p:cNvPr id="11" name="TextBox 11"/>
          <p:cNvSpPr txBox="1"/>
          <p:nvPr/>
        </p:nvSpPr>
        <p:spPr>
          <a:xfrm>
            <a:off x="3163272" y="4417220"/>
            <a:ext cx="11948770" cy="1487587"/>
          </a:xfrm>
          <a:prstGeom prst="rect">
            <a:avLst/>
          </a:prstGeom>
        </p:spPr>
        <p:txBody>
          <a:bodyPr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SELECTION</a:t>
            </a:r>
          </a:p>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PARAMETERS</a:t>
            </a:r>
          </a:p>
        </p:txBody>
      </p:sp>
      <p:sp>
        <p:nvSpPr>
          <p:cNvPr id="13" name="TextBox 13"/>
          <p:cNvSpPr txBox="1"/>
          <p:nvPr/>
        </p:nvSpPr>
        <p:spPr>
          <a:xfrm>
            <a:off x="13260406" y="4240213"/>
            <a:ext cx="3760423" cy="2548326"/>
          </a:xfrm>
          <a:prstGeom prst="rect">
            <a:avLst/>
          </a:prstGeom>
        </p:spPr>
        <p:txBody>
          <a:bodyPr lIns="0" tIns="0" rIns="0" bIns="0" rtlCol="0" anchor="t">
            <a:spAutoFit/>
          </a:bodyPr>
          <a:lstStyle/>
          <a:p>
            <a:pPr>
              <a:lnSpc>
                <a:spcPct val="107000"/>
              </a:lnSpc>
              <a:spcAft>
                <a:spcPts val="800"/>
              </a:spcAft>
            </a:pPr>
            <a:r>
              <a:rPr lang="en-US" sz="3000" b="1" kern="100" dirty="0">
                <a:latin typeface="Times New Roman" panose="02020603050405020304" pitchFamily="18" charset="0"/>
                <a:ea typeface="Noto Sans" panose="020B0502040504020204" pitchFamily="34" charset="0"/>
                <a:cs typeface="Times New Roman" panose="02020603050405020304" pitchFamily="18" charset="0"/>
              </a:rPr>
              <a:t>Secondary:</a:t>
            </a:r>
            <a:endParaRPr lang="en-IN" sz="3000" b="1" kern="100" dirty="0">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latin typeface="Times New Roman" panose="02020603050405020304" pitchFamily="18" charset="0"/>
                <a:ea typeface="Noto Sans" panose="020B0502040504020204" pitchFamily="34" charset="0"/>
                <a:cs typeface="Times New Roman" panose="02020603050405020304" pitchFamily="18" charset="0"/>
              </a:rPr>
              <a:t>Maintenance</a:t>
            </a:r>
            <a:endParaRPr lang="en-IN" sz="3000" kern="100" dirty="0">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latin typeface="Times New Roman" panose="02020603050405020304" pitchFamily="18" charset="0"/>
                <a:ea typeface="Noto Sans" panose="020B0502040504020204" pitchFamily="34" charset="0"/>
                <a:cs typeface="Times New Roman" panose="02020603050405020304" pitchFamily="18" charset="0"/>
              </a:rPr>
              <a:t>Utilities</a:t>
            </a:r>
            <a:endParaRPr lang="en-IN" sz="3000" kern="100" dirty="0">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latin typeface="Times New Roman" panose="02020603050405020304" pitchFamily="18" charset="0"/>
                <a:ea typeface="Noto Sans" panose="020B0502040504020204" pitchFamily="34" charset="0"/>
                <a:cs typeface="Times New Roman" panose="02020603050405020304" pitchFamily="18" charset="0"/>
              </a:rPr>
              <a:t>Educational Inst.</a:t>
            </a:r>
            <a:endParaRPr lang="en-IN" sz="3000" kern="100" dirty="0">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3000" kern="100" dirty="0">
                <a:latin typeface="Times New Roman" panose="02020603050405020304" pitchFamily="18" charset="0"/>
                <a:ea typeface="Noto Sans" panose="020B0502040504020204" pitchFamily="34" charset="0"/>
                <a:cs typeface="Times New Roman" panose="02020603050405020304" pitchFamily="18" charset="0"/>
              </a:rPr>
              <a:t>F&amp;B Outlets</a:t>
            </a:r>
            <a:endParaRPr lang="en-IN" sz="3000" kern="100" dirty="0">
              <a:latin typeface="Times New Roman" panose="02020603050405020304" pitchFamily="18" charset="0"/>
              <a:ea typeface="Noto Sans" panose="020B0502040504020204" pitchFamily="34" charset="0"/>
              <a:cs typeface="Times New Roman" panose="02020603050405020304" pitchFamily="18" charset="0"/>
            </a:endParaRPr>
          </a:p>
        </p:txBody>
      </p:sp>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35" name="Group 2">
            <a:extLst>
              <a:ext uri="{FF2B5EF4-FFF2-40B4-BE49-F238E27FC236}">
                <a16:creationId xmlns:a16="http://schemas.microsoft.com/office/drawing/2014/main" id="{07B43AC8-1D1F-B34C-1870-577A398457D4}"/>
              </a:ext>
            </a:extLst>
          </p:cNvPr>
          <p:cNvGrpSpPr/>
          <p:nvPr/>
        </p:nvGrpSpPr>
        <p:grpSpPr>
          <a:xfrm>
            <a:off x="1678005" y="3193619"/>
            <a:ext cx="3808395" cy="2367445"/>
            <a:chOff x="-556002" y="-38100"/>
            <a:chExt cx="1368802" cy="850900"/>
          </a:xfrm>
        </p:grpSpPr>
        <p:sp>
          <p:nvSpPr>
            <p:cNvPr id="36" name="Freeform 3">
              <a:extLst>
                <a:ext uri="{FF2B5EF4-FFF2-40B4-BE49-F238E27FC236}">
                  <a16:creationId xmlns:a16="http://schemas.microsoft.com/office/drawing/2014/main" id="{6C8A596B-438E-7088-80CF-B2A2CBD47495}"/>
                </a:ext>
              </a:extLst>
            </p:cNvPr>
            <p:cNvSpPr/>
            <p:nvPr/>
          </p:nvSpPr>
          <p:spPr>
            <a:xfrm>
              <a:off x="-556002" y="45757"/>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36C5FF"/>
            </a:solidFill>
          </p:spPr>
          <p:txBody>
            <a:bodyPr/>
            <a:lstStyle/>
            <a:p>
              <a:pPr algn="ctr"/>
              <a:r>
                <a:rPr lang="en-US" sz="3000" dirty="0">
                  <a:solidFill>
                    <a:schemeClr val="bg1"/>
                  </a:solidFill>
                  <a:latin typeface="Times New Roman" panose="02020603050405020304" pitchFamily="18" charset="0"/>
                  <a:ea typeface="Noto Sans" panose="020B0604020202020204" charset="0"/>
                  <a:cs typeface="Times New Roman" panose="02020603050405020304" pitchFamily="18" charset="0"/>
                </a:rPr>
                <a:t>1</a:t>
              </a:r>
            </a:p>
          </p:txBody>
        </p:sp>
        <p:sp>
          <p:nvSpPr>
            <p:cNvPr id="37" name="TextBox 4">
              <a:extLst>
                <a:ext uri="{FF2B5EF4-FFF2-40B4-BE49-F238E27FC236}">
                  <a16:creationId xmlns:a16="http://schemas.microsoft.com/office/drawing/2014/main" id="{9A644FB3-9CAE-D0CF-BB23-3D0B65AF61D7}"/>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u="none">
                  <a:solidFill>
                    <a:srgbClr val="FFFFFF"/>
                  </a:solidFill>
                  <a:latin typeface="Times New Roman" panose="02020603050405020304" pitchFamily="18" charset="0"/>
                  <a:cs typeface="Times New Roman" panose="02020603050405020304" pitchFamily="18" charset="0"/>
                </a:rPr>
                <a:t>1.</a:t>
              </a:r>
            </a:p>
          </p:txBody>
        </p:sp>
      </p:grpSp>
      <p:sp>
        <p:nvSpPr>
          <p:cNvPr id="38" name="TextBox 12">
            <a:extLst>
              <a:ext uri="{FF2B5EF4-FFF2-40B4-BE49-F238E27FC236}">
                <a16:creationId xmlns:a16="http://schemas.microsoft.com/office/drawing/2014/main" id="{17CC7D9E-7BB8-A4D7-6B05-1603B2F62DAE}"/>
              </a:ext>
            </a:extLst>
          </p:cNvPr>
          <p:cNvSpPr txBox="1"/>
          <p:nvPr/>
        </p:nvSpPr>
        <p:spPr>
          <a:xfrm>
            <a:off x="1678006" y="4240213"/>
            <a:ext cx="3760423" cy="3042308"/>
          </a:xfrm>
          <a:prstGeom prst="rect">
            <a:avLst/>
          </a:prstGeom>
        </p:spPr>
        <p:txBody>
          <a:bodyPr lIns="0" tIns="0" rIns="0" bIns="0" rtlCol="0" anchor="t">
            <a:spAutoFit/>
          </a:bodyPr>
          <a:lstStyle/>
          <a:p>
            <a:pPr>
              <a:lnSpc>
                <a:spcPct val="107000"/>
              </a:lnSpc>
              <a:spcAft>
                <a:spcPts val="800"/>
              </a:spcAft>
            </a:pPr>
            <a:r>
              <a:rPr lang="en-US" sz="3000" b="1" kern="100" dirty="0">
                <a:effectLst/>
                <a:latin typeface="Times New Roman" panose="02020603050405020304" pitchFamily="18" charset="0"/>
                <a:ea typeface="Noto Sans" panose="020B0502040504020204" pitchFamily="34" charset="0"/>
                <a:cs typeface="Times New Roman" panose="02020603050405020304" pitchFamily="18" charset="0"/>
              </a:rPr>
              <a:t>Primary:</a:t>
            </a:r>
            <a:endParaRPr lang="en-IN" sz="3000" b="1" kern="100" dirty="0">
              <a:effectLst/>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effectLst/>
                <a:latin typeface="Times New Roman" panose="02020603050405020304" pitchFamily="18" charset="0"/>
                <a:ea typeface="Noto Sans" panose="020B0502040504020204" pitchFamily="34" charset="0"/>
                <a:cs typeface="Times New Roman" panose="02020603050405020304" pitchFamily="18" charset="0"/>
              </a:rPr>
              <a:t>Area</a:t>
            </a:r>
            <a:endParaRPr lang="en-IN" sz="3000" kern="100" dirty="0">
              <a:effectLst/>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effectLst/>
                <a:latin typeface="Times New Roman" panose="02020603050405020304" pitchFamily="18" charset="0"/>
                <a:ea typeface="Noto Sans" panose="020B0502040504020204" pitchFamily="34" charset="0"/>
                <a:cs typeface="Times New Roman" panose="02020603050405020304" pitchFamily="18" charset="0"/>
              </a:rPr>
              <a:t>City</a:t>
            </a:r>
            <a:endParaRPr lang="en-IN" sz="3000" kern="100" dirty="0">
              <a:effectLst/>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effectLst/>
                <a:latin typeface="Times New Roman" panose="02020603050405020304" pitchFamily="18" charset="0"/>
                <a:ea typeface="Noto Sans" panose="020B0502040504020204" pitchFamily="34" charset="0"/>
                <a:cs typeface="Times New Roman" panose="02020603050405020304" pitchFamily="18" charset="0"/>
              </a:rPr>
              <a:t>Location</a:t>
            </a:r>
            <a:endParaRPr lang="en-IN" sz="3000" kern="100" dirty="0">
              <a:effectLst/>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buFont typeface="+mj-lt"/>
              <a:buAutoNum type="arabicPeriod"/>
            </a:pPr>
            <a:r>
              <a:rPr lang="en-US" sz="3000" kern="100" dirty="0">
                <a:effectLst/>
                <a:latin typeface="Times New Roman" panose="02020603050405020304" pitchFamily="18" charset="0"/>
                <a:ea typeface="Noto Sans" panose="020B0502040504020204" pitchFamily="34" charset="0"/>
                <a:cs typeface="Times New Roman" panose="02020603050405020304" pitchFamily="18" charset="0"/>
              </a:rPr>
              <a:t>No. of Bedrooms</a:t>
            </a:r>
            <a:endParaRPr lang="en-IN" sz="3000" kern="100" dirty="0">
              <a:effectLst/>
              <a:latin typeface="Times New Roman" panose="02020603050405020304" pitchFamily="18" charset="0"/>
              <a:ea typeface="Noto Sans" panose="020B0502040504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3000" kern="100" dirty="0">
                <a:effectLst/>
                <a:latin typeface="Times New Roman" panose="02020603050405020304" pitchFamily="18" charset="0"/>
                <a:ea typeface="Noto Sans" panose="020B0502040504020204" pitchFamily="34" charset="0"/>
                <a:cs typeface="Times New Roman" panose="02020603050405020304" pitchFamily="18" charset="0"/>
              </a:rPr>
              <a:t>Resale</a:t>
            </a:r>
            <a:endParaRPr lang="en-IN" sz="3000" kern="100" dirty="0">
              <a:effectLst/>
              <a:latin typeface="Times New Roman" panose="02020603050405020304" pitchFamily="18" charset="0"/>
              <a:ea typeface="Noto Sans" panose="020B050204050402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983250"/>
            <a:ext cx="1028700" cy="303750"/>
            <a:chOff x="0" y="0"/>
            <a:chExt cx="270933" cy="80000"/>
          </a:xfrm>
        </p:grpSpPr>
        <p:sp>
          <p:nvSpPr>
            <p:cNvPr id="3" name="Freeform 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7259300" y="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0" y="0"/>
            <a:ext cx="1028700" cy="303750"/>
            <a:chOff x="0" y="0"/>
            <a:chExt cx="270933" cy="80000"/>
          </a:xfrm>
        </p:grpSpPr>
        <p:sp>
          <p:nvSpPr>
            <p:cNvPr id="9" name="Freeform 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17259300" y="9983250"/>
            <a:ext cx="1028700" cy="303750"/>
            <a:chOff x="0" y="0"/>
            <a:chExt cx="270933" cy="80000"/>
          </a:xfrm>
        </p:grpSpPr>
        <p:sp>
          <p:nvSpPr>
            <p:cNvPr id="12" name="Freeform 1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latin typeface="Times New Roman" panose="02020603050405020304" pitchFamily="18" charset="0"/>
                <a:cs typeface="Times New Roman" panose="02020603050405020304" pitchFamily="18" charset="0"/>
              </a:endParaRPr>
            </a:p>
          </p:txBody>
        </p:sp>
      </p:grpSp>
      <p:sp>
        <p:nvSpPr>
          <p:cNvPr id="23" name="TextBox 23"/>
          <p:cNvSpPr txBox="1"/>
          <p:nvPr/>
        </p:nvSpPr>
        <p:spPr>
          <a:xfrm>
            <a:off x="3169615" y="954202"/>
            <a:ext cx="11948770" cy="743793"/>
          </a:xfrm>
          <a:prstGeom prst="rect">
            <a:avLst/>
          </a:prstGeom>
        </p:spPr>
        <p:txBody>
          <a:bodyPr lIns="0" tIns="0" rIns="0" bIns="0" rtlCol="0" anchor="t">
            <a:spAutoFit/>
          </a:bodyPr>
          <a:lstStyle/>
          <a:p>
            <a:pPr marL="0" lvl="0" indent="0" algn="ctr">
              <a:lnSpc>
                <a:spcPts val="5800"/>
              </a:lnSpc>
              <a:spcBef>
                <a:spcPct val="0"/>
              </a:spcBef>
            </a:pPr>
            <a:r>
              <a:rPr lang="en-US" sz="5000" b="1" dirty="0">
                <a:solidFill>
                  <a:srgbClr val="12222B"/>
                </a:solidFill>
                <a:latin typeface="Times New Roman" panose="02020603050405020304" pitchFamily="18" charset="0"/>
                <a:cs typeface="Times New Roman" panose="02020603050405020304" pitchFamily="18" charset="0"/>
              </a:rPr>
              <a:t>SYSTEM DIAGRAM</a:t>
            </a:r>
          </a:p>
        </p:txBody>
      </p:sp>
      <p:pic>
        <p:nvPicPr>
          <p:cNvPr id="14" name="Content Placeholder 3">
            <a:extLst>
              <a:ext uri="{FF2B5EF4-FFF2-40B4-BE49-F238E27FC236}">
                <a16:creationId xmlns:a16="http://schemas.microsoft.com/office/drawing/2014/main" id="{2B05CB28-7FE8-8A24-25C9-6D4B709CC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282" y="2590800"/>
            <a:ext cx="14881435"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625</Words>
  <Application>Microsoft Office PowerPoint</Application>
  <PresentationFormat>Custom</PresentationFormat>
  <Paragraphs>144</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Owais Mirza</cp:lastModifiedBy>
  <cp:revision>8</cp:revision>
  <dcterms:created xsi:type="dcterms:W3CDTF">2006-08-16T00:00:00Z</dcterms:created>
  <dcterms:modified xsi:type="dcterms:W3CDTF">2023-02-23T18:02:02Z</dcterms:modified>
  <dc:identifier>DAFHJBCCLSI</dc:identifier>
</cp:coreProperties>
</file>